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1.xml" ContentType="application/vnd.openxmlformats-officedocument.presentationml.slide+xml"/>
  <Override PartName="/ppt/slides/slide28.xml" ContentType="application/vnd.openxmlformats-officedocument.presentationml.slide+xml"/>
  <Override PartName="/ppt/slides/slide42.xml" ContentType="application/vnd.openxmlformats-officedocument.presentationml.slide+xml"/>
  <Override PartName="/ppt/slides/slide2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27.xml" ContentType="application/vnd.openxmlformats-officedocument.presentationml.slide+xml"/>
  <Override PartName="/ppt/slides/slide17.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1.xml" ContentType="application/vnd.openxmlformats-officedocument.presentationml.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6.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Slides/notesSlide27.xml" ContentType="application/vnd.openxmlformats-officedocument.presentationml.notesSlide+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5.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2.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4.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xml" ContentType="application/vnd.openxmlformats-officedocument.presentationml.tags+xml"/>
  <Override PartName="/ppt/tags/tag9.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3.xml" ContentType="application/vnd.openxmlformats-officedocument.presentationml.tags+xml"/>
  <Override PartName="/ppt/tags/tag8.xml" ContentType="application/vnd.openxmlformats-officedocument.presentationml.tags+xml"/>
  <Override PartName="/ppt/tags/tag5.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7"/>
  </p:notesMasterIdLst>
  <p:handoutMasterIdLst>
    <p:handoutMasterId r:id="rId48"/>
  </p:handoutMasterIdLst>
  <p:sldIdLst>
    <p:sldId id="272" r:id="rId2"/>
    <p:sldId id="292" r:id="rId3"/>
    <p:sldId id="293" r:id="rId4"/>
    <p:sldId id="276" r:id="rId5"/>
    <p:sldId id="278" r:id="rId6"/>
    <p:sldId id="267" r:id="rId7"/>
    <p:sldId id="277" r:id="rId8"/>
    <p:sldId id="285" r:id="rId9"/>
    <p:sldId id="308" r:id="rId10"/>
    <p:sldId id="264" r:id="rId11"/>
    <p:sldId id="294" r:id="rId12"/>
    <p:sldId id="259" r:id="rId13"/>
    <p:sldId id="297" r:id="rId14"/>
    <p:sldId id="260" r:id="rId15"/>
    <p:sldId id="298" r:id="rId16"/>
    <p:sldId id="261" r:id="rId17"/>
    <p:sldId id="299" r:id="rId18"/>
    <p:sldId id="262" r:id="rId19"/>
    <p:sldId id="300" r:id="rId20"/>
    <p:sldId id="295" r:id="rId21"/>
    <p:sldId id="296" r:id="rId22"/>
    <p:sldId id="289" r:id="rId23"/>
    <p:sldId id="291" r:id="rId24"/>
    <p:sldId id="307" r:id="rId25"/>
    <p:sldId id="258" r:id="rId26"/>
    <p:sldId id="268" r:id="rId27"/>
    <p:sldId id="301" r:id="rId28"/>
    <p:sldId id="273" r:id="rId29"/>
    <p:sldId id="266" r:id="rId30"/>
    <p:sldId id="269" r:id="rId31"/>
    <p:sldId id="274" r:id="rId32"/>
    <p:sldId id="288" r:id="rId33"/>
    <p:sldId id="287" r:id="rId34"/>
    <p:sldId id="275" r:id="rId35"/>
    <p:sldId id="302" r:id="rId36"/>
    <p:sldId id="303" r:id="rId37"/>
    <p:sldId id="304" r:id="rId38"/>
    <p:sldId id="305" r:id="rId39"/>
    <p:sldId id="306" r:id="rId40"/>
    <p:sldId id="279" r:id="rId41"/>
    <p:sldId id="280" r:id="rId42"/>
    <p:sldId id="281" r:id="rId43"/>
    <p:sldId id="282" r:id="rId44"/>
    <p:sldId id="283" r:id="rId45"/>
    <p:sldId id="284" r:id="rId46"/>
  </p:sldIdLst>
  <p:sldSz cx="9144000" cy="6858000" type="screen4x3"/>
  <p:notesSz cx="7010400" cy="9296400"/>
  <p:embeddedFontLst>
    <p:embeddedFont>
      <p:font typeface="Calibri" panose="020F0502020204030204" pitchFamily="34" charset="0"/>
      <p:regular r:id="rId49"/>
      <p:bold r:id="rId50"/>
      <p:italic r:id="rId51"/>
      <p:boldItalic r:id="rId52"/>
    </p:embeddedFont>
    <p:embeddedFont>
      <p:font typeface="MonarkBlack" panose="00000400000000000000" pitchFamily="2" charset="0"/>
      <p:regular r:id="rId53"/>
    </p:embeddedFont>
    <p:embeddedFont>
      <p:font typeface="Aaux ProThin" panose="00000400000000000000" pitchFamily="2" charset="0"/>
      <p:regular r:id="rId54"/>
    </p:embeddedFont>
    <p:embeddedFont>
      <p:font typeface="Aaux ProThin Italic" panose="00000400000000000000" pitchFamily="2" charset="0"/>
      <p:italic r:id="rId55"/>
    </p:embeddedFont>
    <p:embeddedFont>
      <p:font typeface="Aaux ProBold" panose="00000400000000000000" pitchFamily="2" charset="0"/>
      <p:regular r:id="rId56"/>
    </p:embeddedFont>
    <p:embeddedFont>
      <p:font typeface="Calibri Light" panose="020F0302020204030204" pitchFamily="34" charset="0"/>
      <p:regular r:id="rId57"/>
      <p:italic r:id="rId58"/>
    </p:embeddedFont>
    <p:embeddedFont>
      <p:font typeface="MonarkBold" panose="00000400000000000000" pitchFamily="2" charset="0"/>
      <p:regular r:id="rId59"/>
    </p:embeddedFont>
    <p:embeddedFont>
      <p:font typeface="Aaux ProRegular" panose="00000400000000000000" pitchFamily="2" charset="0"/>
      <p:regular r:id="rId6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555"/>
    <a:srgbClr val="F7DC06"/>
    <a:srgbClr val="1DA8C8"/>
    <a:srgbClr val="FFFFFF"/>
    <a:srgbClr val="FF6600"/>
    <a:srgbClr val="4AD034"/>
    <a:srgbClr val="66FFFF"/>
    <a:srgbClr val="DB038E"/>
    <a:srgbClr val="88E1F4"/>
    <a:srgbClr val="74E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1597" autoAdjust="0"/>
  </p:normalViewPr>
  <p:slideViewPr>
    <p:cSldViewPr snapToGrid="0">
      <p:cViewPr varScale="1">
        <p:scale>
          <a:sx n="45" d="100"/>
          <a:sy n="45" d="100"/>
        </p:scale>
        <p:origin x="2515" y="3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B1575D1-4123-4F21-B172-E8938E706D31}" type="datetimeFigureOut">
              <a:rPr lang="en-US" smtClean="0"/>
              <a:t>2/4/2020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3266302-3647-4174-BAE5-A175E7331EFF}" type="slidenum">
              <a:rPr lang="en-US" smtClean="0"/>
              <a:t>‹#›</a:t>
            </a:fld>
            <a:endParaRPr lang="en-US"/>
          </a:p>
        </p:txBody>
      </p:sp>
    </p:spTree>
    <p:extLst>
      <p:ext uri="{BB962C8B-B14F-4D97-AF65-F5344CB8AC3E}">
        <p14:creationId xmlns:p14="http://schemas.microsoft.com/office/powerpoint/2010/main" val="1204966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3764DCE-DD67-4B6C-A871-8A879AA1153D}" type="datetimeFigureOut">
              <a:rPr lang="en-US" smtClean="0"/>
              <a:t>2/4/2020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30B7FBA-B64E-4C4D-81A6-D2A0F5A9F17E}" type="slidenum">
              <a:rPr lang="en-US" smtClean="0"/>
              <a:t>‹#›</a:t>
            </a:fld>
            <a:endParaRPr lang="en-US"/>
          </a:p>
        </p:txBody>
      </p:sp>
    </p:spTree>
    <p:extLst>
      <p:ext uri="{BB962C8B-B14F-4D97-AF65-F5344CB8AC3E}">
        <p14:creationId xmlns:p14="http://schemas.microsoft.com/office/powerpoint/2010/main" val="1683176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message map used for this document was developed to outline the core guiding statements for Active Ingredients Pilot participants to communicate about the value of Active Ingredients in a succinct and organized manner. </a:t>
            </a:r>
          </a:p>
          <a:p>
            <a:endParaRPr lang="en-US" dirty="0" smtClean="0"/>
          </a:p>
          <a:p>
            <a:r>
              <a:rPr lang="en-US" dirty="0" smtClean="0"/>
              <a:t>The messages are designed to be used when communicating publicly with various stakeholders. They can also be used to create content for website and marketing materials.</a:t>
            </a:r>
          </a:p>
          <a:p>
            <a:endParaRPr lang="en-US" dirty="0" smtClean="0"/>
          </a:p>
          <a:p>
            <a:r>
              <a:rPr lang="en-US" dirty="0" smtClean="0"/>
              <a:t>The message map is broken down into three sections: a core statement, key messages, and support points:</a:t>
            </a:r>
          </a:p>
          <a:p>
            <a:endParaRPr lang="en-US" dirty="0" smtClean="0"/>
          </a:p>
          <a:p>
            <a:pPr marL="465887" indent="-349415">
              <a:buClr>
                <a:srgbClr val="FFFFFF"/>
              </a:buClr>
              <a:buSzPct val="100000"/>
              <a:buChar char="●"/>
            </a:pPr>
            <a:r>
              <a:rPr lang="en-US" b="1" dirty="0" smtClean="0"/>
              <a:t>Core Statement: </a:t>
            </a:r>
            <a:r>
              <a:rPr lang="en-US" dirty="0" smtClean="0"/>
              <a:t>The core statement is a concise, one-sentence overview of why Active Ingredients are important, outlining the value of capturing the impact of Active Ingredients in a school setting.</a:t>
            </a:r>
          </a:p>
          <a:p>
            <a:endParaRPr lang="en-US" dirty="0" smtClean="0"/>
          </a:p>
          <a:p>
            <a:pPr marL="465887" indent="-349415">
              <a:buClr>
                <a:srgbClr val="FFFFFF"/>
              </a:buClr>
              <a:buSzPct val="100000"/>
              <a:buChar char="●"/>
            </a:pPr>
            <a:r>
              <a:rPr lang="en-US" b="1" dirty="0" smtClean="0"/>
              <a:t>Key Messages: </a:t>
            </a:r>
            <a:r>
              <a:rPr lang="en-US" dirty="0" smtClean="0"/>
              <a:t>The key messages focus on the fundamental points that should be articulated when communicating about Active Ingredients. They focus on social emotional learning, applied learning, and individualized education and personalized learning. </a:t>
            </a:r>
          </a:p>
          <a:p>
            <a:pPr marL="465887" indent="-349415">
              <a:buClr>
                <a:srgbClr val="FFFFFF"/>
              </a:buClr>
              <a:buSzPct val="100000"/>
              <a:buChar char="●"/>
            </a:pPr>
            <a:endParaRPr lang="en-US" dirty="0" smtClean="0"/>
          </a:p>
          <a:p>
            <a:pPr marL="465887" indent="-349415">
              <a:buClr>
                <a:srgbClr val="FFFFFF"/>
              </a:buClr>
              <a:buSzPct val="100000"/>
              <a:buFontTx/>
              <a:buChar char="●"/>
            </a:pPr>
            <a:r>
              <a:rPr lang="en-US" b="1" dirty="0" smtClean="0"/>
              <a:t>Support Points: </a:t>
            </a:r>
            <a:r>
              <a:rPr lang="en-US" dirty="0" smtClean="0"/>
              <a:t>Support points provide proof for the core statement and key messages. They can be used when staff need to provide a detailed explanation of how Active Ingredients can improve student learning. In some instances, examples are included to help illustrate the key messages.</a:t>
            </a:r>
          </a:p>
          <a:p>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2</a:t>
            </a:fld>
            <a:endParaRPr lang="en-US"/>
          </a:p>
        </p:txBody>
      </p:sp>
    </p:spTree>
    <p:extLst>
      <p:ext uri="{BB962C8B-B14F-4D97-AF65-F5344CB8AC3E}">
        <p14:creationId xmlns:p14="http://schemas.microsoft.com/office/powerpoint/2010/main" val="1926608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formats of slides. One</a:t>
            </a:r>
            <a:r>
              <a:rPr lang="en-US" baseline="0" dirty="0" smtClean="0"/>
              <a:t> with more text if printing and one more visual with the text as notes for presentation.</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12</a:t>
            </a:fld>
            <a:endParaRPr lang="en-US"/>
          </a:p>
        </p:txBody>
      </p:sp>
    </p:spTree>
    <p:extLst>
      <p:ext uri="{BB962C8B-B14F-4D97-AF65-F5344CB8AC3E}">
        <p14:creationId xmlns:p14="http://schemas.microsoft.com/office/powerpoint/2010/main" val="868420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300"/>
              </a:spcBef>
              <a:spcAft>
                <a:spcPts val="300"/>
              </a:spcAft>
              <a:buClr>
                <a:srgbClr val="000000"/>
              </a:buClr>
              <a:buSzPct val="100000"/>
              <a:buFont typeface="Arial"/>
              <a:buNone/>
            </a:pPr>
            <a:r>
              <a:rPr lang="en-US" kern="0" dirty="0" smtClean="0">
                <a:solidFill>
                  <a:srgbClr val="000000"/>
                </a:solidFill>
                <a:latin typeface="+mn-lt"/>
                <a:cs typeface="Arial"/>
                <a:sym typeface="Arial"/>
              </a:rPr>
              <a:t>The Active Ingredients project is an opportunity for schools to </a:t>
            </a:r>
            <a:r>
              <a:rPr lang="en-US" kern="0" dirty="0" smtClean="0">
                <a:solidFill>
                  <a:srgbClr val="000000"/>
                </a:solidFill>
                <a:cs typeface="Arial"/>
                <a:sym typeface="Arial"/>
              </a:rPr>
              <a:t>DEMONSTRATE KEY OUTCOMES </a:t>
            </a:r>
            <a:r>
              <a:rPr lang="en-US" kern="0" dirty="0" smtClean="0">
                <a:solidFill>
                  <a:srgbClr val="000000"/>
                </a:solidFill>
                <a:latin typeface="+mn-lt"/>
                <a:cs typeface="Arial"/>
                <a:sym typeface="Arial"/>
              </a:rPr>
              <a:t>for their students in addition to test scores. </a:t>
            </a:r>
          </a:p>
          <a:p>
            <a:pPr marL="0" lvl="0" indent="0">
              <a:lnSpc>
                <a:spcPct val="100000"/>
              </a:lnSpc>
              <a:spcBef>
                <a:spcPts val="300"/>
              </a:spcBef>
              <a:spcAft>
                <a:spcPts val="300"/>
              </a:spcAft>
              <a:buClr>
                <a:srgbClr val="000000"/>
              </a:buClr>
              <a:buSzPct val="100000"/>
              <a:buFont typeface="Arial"/>
              <a:buNone/>
            </a:pPr>
            <a:endParaRPr lang="en-US" kern="0" dirty="0" smtClean="0">
              <a:solidFill>
                <a:srgbClr val="000000"/>
              </a:solidFill>
              <a:latin typeface="+mn-lt"/>
              <a:cs typeface="Arial"/>
              <a:sym typeface="Arial"/>
            </a:endParaRPr>
          </a:p>
          <a:p>
            <a:pPr marL="0" lvl="0" indent="0">
              <a:lnSpc>
                <a:spcPct val="100000"/>
              </a:lnSpc>
              <a:spcBef>
                <a:spcPts val="300"/>
              </a:spcBef>
              <a:spcAft>
                <a:spcPts val="300"/>
              </a:spcAft>
              <a:buClr>
                <a:srgbClr val="000000"/>
              </a:buClr>
              <a:buSzPct val="100000"/>
              <a:buFont typeface="Arial"/>
              <a:buNone/>
            </a:pPr>
            <a:r>
              <a:rPr lang="en-US" kern="0" dirty="0" smtClean="0">
                <a:solidFill>
                  <a:srgbClr val="000000"/>
                </a:solidFill>
                <a:latin typeface="+mn-lt"/>
                <a:cs typeface="Arial"/>
                <a:sym typeface="Arial"/>
              </a:rPr>
              <a:t>This project aims to create an environment for </a:t>
            </a:r>
            <a:r>
              <a:rPr lang="en-US" kern="0" dirty="0" smtClean="0">
                <a:solidFill>
                  <a:srgbClr val="000000"/>
                </a:solidFill>
                <a:cs typeface="Arial"/>
                <a:sym typeface="Arial"/>
              </a:rPr>
              <a:t>RESPONSIBLE, REPLICABLE, </a:t>
            </a:r>
            <a:r>
              <a:rPr lang="en-US" kern="0" dirty="0" smtClean="0">
                <a:solidFill>
                  <a:srgbClr val="000000"/>
                </a:solidFill>
                <a:latin typeface="+mn-lt"/>
                <a:cs typeface="Arial"/>
                <a:sym typeface="Arial"/>
              </a:rPr>
              <a:t>and </a:t>
            </a:r>
            <a:r>
              <a:rPr lang="en-US" kern="0" dirty="0" smtClean="0">
                <a:solidFill>
                  <a:srgbClr val="000000"/>
                </a:solidFill>
                <a:cs typeface="Arial"/>
                <a:sym typeface="Arial"/>
              </a:rPr>
              <a:t>CREDIBLE</a:t>
            </a:r>
            <a:r>
              <a:rPr lang="en-US" kern="0" dirty="0" smtClean="0">
                <a:solidFill>
                  <a:srgbClr val="000000"/>
                </a:solidFill>
                <a:latin typeface="+mn-lt"/>
                <a:cs typeface="Arial"/>
                <a:sym typeface="Arial"/>
              </a:rPr>
              <a:t> collection and reporting of </a:t>
            </a:r>
            <a:r>
              <a:rPr lang="en-US" kern="0" dirty="0" smtClean="0">
                <a:solidFill>
                  <a:srgbClr val="000000"/>
                </a:solidFill>
                <a:cs typeface="Arial"/>
                <a:sym typeface="Arial"/>
              </a:rPr>
              <a:t>ADDITIONAL MEASURES</a:t>
            </a:r>
            <a:r>
              <a:rPr lang="en-US" kern="0" dirty="0" smtClean="0">
                <a:solidFill>
                  <a:srgbClr val="000000"/>
                </a:solidFill>
                <a:latin typeface="+mn-lt"/>
                <a:cs typeface="Arial"/>
                <a:sym typeface="Arial"/>
              </a:rPr>
              <a:t> of student and school success, in tandem with traditional measures of academic success. </a:t>
            </a:r>
            <a:endParaRPr lang="en-US" kern="0" dirty="0">
              <a:solidFill>
                <a:srgbClr val="000000"/>
              </a:solidFill>
              <a:latin typeface="+mn-lt"/>
              <a:cs typeface="Arial"/>
              <a:sym typeface="Arial"/>
            </a:endParaRPr>
          </a:p>
        </p:txBody>
      </p:sp>
      <p:sp>
        <p:nvSpPr>
          <p:cNvPr id="4" name="Slide Number Placeholder 3"/>
          <p:cNvSpPr>
            <a:spLocks noGrp="1"/>
          </p:cNvSpPr>
          <p:nvPr>
            <p:ph type="sldNum" sz="quarter" idx="10"/>
          </p:nvPr>
        </p:nvSpPr>
        <p:spPr/>
        <p:txBody>
          <a:bodyPr/>
          <a:lstStyle/>
          <a:p>
            <a:fld id="{130B7FBA-B64E-4C4D-81A6-D2A0F5A9F17E}" type="slidenum">
              <a:rPr lang="en-US" smtClean="0"/>
              <a:t>13</a:t>
            </a:fld>
            <a:endParaRPr lang="en-US"/>
          </a:p>
        </p:txBody>
      </p:sp>
    </p:spTree>
    <p:extLst>
      <p:ext uri="{BB962C8B-B14F-4D97-AF65-F5344CB8AC3E}">
        <p14:creationId xmlns:p14="http://schemas.microsoft.com/office/powerpoint/2010/main" val="55337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A substantial body of </a:t>
            </a:r>
            <a:r>
              <a:rPr lang="en-US" dirty="0" smtClean="0"/>
              <a:t>RESEARCH SHOWS </a:t>
            </a:r>
            <a:r>
              <a:rPr lang="en-US" dirty="0" smtClean="0">
                <a:latin typeface="+mn-lt"/>
              </a:rPr>
              <a:t>that supporting students’ development in other domains (such as </a:t>
            </a:r>
            <a:r>
              <a:rPr lang="en-US" dirty="0" smtClean="0"/>
              <a:t>SOCIAL, EMOTIONAL</a:t>
            </a:r>
            <a:r>
              <a:rPr lang="en-US" dirty="0" smtClean="0">
                <a:latin typeface="+mn-lt"/>
              </a:rPr>
              <a:t>, attitudinal, and </a:t>
            </a:r>
            <a:r>
              <a:rPr lang="en-US" dirty="0" smtClean="0"/>
              <a:t>BEHAVIORAL</a:t>
            </a:r>
            <a:r>
              <a:rPr lang="en-US" dirty="0" smtClean="0">
                <a:latin typeface="+mn-lt"/>
              </a:rPr>
              <a:t>) can have a </a:t>
            </a:r>
            <a:r>
              <a:rPr lang="en-US" dirty="0" smtClean="0"/>
              <a:t>POSITIVE IMPACT </a:t>
            </a:r>
            <a:r>
              <a:rPr lang="en-US" dirty="0" smtClean="0">
                <a:latin typeface="+mn-lt"/>
              </a:rPr>
              <a:t>on students’ </a:t>
            </a:r>
            <a:r>
              <a:rPr lang="en-US" dirty="0" smtClean="0"/>
              <a:t>ACADEMIC ACHIEVEMENT</a:t>
            </a:r>
            <a:r>
              <a:rPr lang="en-US" dirty="0" smtClean="0">
                <a:latin typeface="+mn-lt"/>
              </a:rPr>
              <a:t>. Many schools aim to maximize student success by supporting learning in these additional domains; therefore, test scores alone cannot </a:t>
            </a:r>
            <a:r>
              <a:rPr lang="en-US" dirty="0" smtClean="0"/>
              <a:t>PAINT A FULL PICTURE </a:t>
            </a:r>
            <a:r>
              <a:rPr lang="en-US" dirty="0" smtClean="0">
                <a:latin typeface="+mn-lt"/>
              </a:rPr>
              <a:t>of their program and its impact on students. </a:t>
            </a:r>
          </a:p>
          <a:p>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15</a:t>
            </a:fld>
            <a:endParaRPr lang="en-US"/>
          </a:p>
        </p:txBody>
      </p:sp>
    </p:spTree>
    <p:extLst>
      <p:ext uri="{BB962C8B-B14F-4D97-AF65-F5344CB8AC3E}">
        <p14:creationId xmlns:p14="http://schemas.microsoft.com/office/powerpoint/2010/main" val="2214682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It is not the intention of those contributing to the project to replace existing academic measures, but rather to </a:t>
            </a:r>
            <a:r>
              <a:rPr lang="en-US" dirty="0" smtClean="0"/>
              <a:t>ENHANCE STORIES OF PROGRAMMATIC IMPACT </a:t>
            </a:r>
            <a:r>
              <a:rPr lang="en-US" dirty="0" smtClean="0">
                <a:latin typeface="+mn-lt"/>
              </a:rPr>
              <a:t>with the addition of data </a:t>
            </a:r>
            <a:r>
              <a:rPr lang="en-US" dirty="0" smtClean="0"/>
              <a:t>TIGHTLY ALIGNED </a:t>
            </a:r>
            <a:r>
              <a:rPr lang="en-US" dirty="0" smtClean="0">
                <a:latin typeface="+mn-lt"/>
              </a:rPr>
              <a:t>to </a:t>
            </a:r>
            <a:r>
              <a:rPr lang="en-US" dirty="0" smtClean="0"/>
              <a:t>SCHOOL MISSIONS AND THEORIES OF CHANGE</a:t>
            </a:r>
            <a:r>
              <a:rPr lang="en-US" dirty="0" smtClean="0">
                <a:latin typeface="+mn-lt"/>
              </a:rPr>
              <a:t>. The pilot will allow schools the space to innovate without consequence, in order to find ways to better tell their story with data. </a:t>
            </a:r>
          </a:p>
          <a:p>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17</a:t>
            </a:fld>
            <a:endParaRPr lang="en-US"/>
          </a:p>
        </p:txBody>
      </p:sp>
    </p:spTree>
    <p:extLst>
      <p:ext uri="{BB962C8B-B14F-4D97-AF65-F5344CB8AC3E}">
        <p14:creationId xmlns:p14="http://schemas.microsoft.com/office/powerpoint/2010/main" val="127156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Ultimately, the project will contribute </a:t>
            </a:r>
            <a:r>
              <a:rPr lang="en-US" dirty="0" smtClean="0"/>
              <a:t>VALUABLE INSIGHT</a:t>
            </a:r>
            <a:r>
              <a:rPr lang="en-US" dirty="0" smtClean="0">
                <a:latin typeface="+mn-lt"/>
              </a:rPr>
              <a:t> to a growing national conversation among educators about </a:t>
            </a:r>
            <a:r>
              <a:rPr lang="en-US" dirty="0" smtClean="0"/>
              <a:t>HOW TO BETTER CAPTURE GROWTH AND IMPACT</a:t>
            </a:r>
            <a:r>
              <a:rPr lang="en-US" dirty="0" smtClean="0">
                <a:latin typeface="+mn-lt"/>
              </a:rPr>
              <a:t> in co-academic areas of development. </a:t>
            </a:r>
          </a:p>
          <a:p>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19</a:t>
            </a:fld>
            <a:endParaRPr lang="en-US"/>
          </a:p>
        </p:txBody>
      </p:sp>
    </p:spTree>
    <p:extLst>
      <p:ext uri="{BB962C8B-B14F-4D97-AF65-F5344CB8AC3E}">
        <p14:creationId xmlns:p14="http://schemas.microsoft.com/office/powerpoint/2010/main" val="943197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charter authorizers are partnering</a:t>
            </a:r>
            <a:r>
              <a:rPr lang="en-US" baseline="0" dirty="0" smtClean="0"/>
              <a:t> for the current pilot. They are working with 1-2 schools from their portfolio to identify additional measures/ active ingredients and working through the new data collection and reporting.</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20</a:t>
            </a:fld>
            <a:endParaRPr lang="en-US"/>
          </a:p>
        </p:txBody>
      </p:sp>
    </p:spTree>
    <p:extLst>
      <p:ext uri="{BB962C8B-B14F-4D97-AF65-F5344CB8AC3E}">
        <p14:creationId xmlns:p14="http://schemas.microsoft.com/office/powerpoint/2010/main" val="3140094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steps</a:t>
            </a:r>
            <a:r>
              <a:rPr lang="en-US" baseline="0" dirty="0" smtClean="0"/>
              <a:t> </a:t>
            </a:r>
            <a:r>
              <a:rPr lang="en-US" baseline="0" dirty="0" smtClean="0"/>
              <a:t>our </a:t>
            </a:r>
            <a:r>
              <a:rPr lang="en-US" baseline="0" dirty="0" smtClean="0"/>
              <a:t>pilot participants are taking in broad strokes.</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21</a:t>
            </a:fld>
            <a:endParaRPr lang="en-US"/>
          </a:p>
        </p:txBody>
      </p:sp>
    </p:spTree>
    <p:extLst>
      <p:ext uri="{BB962C8B-B14F-4D97-AF65-F5344CB8AC3E}">
        <p14:creationId xmlns:p14="http://schemas.microsoft.com/office/powerpoint/2010/main" val="3657321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Pilot</a:t>
            </a:r>
            <a:r>
              <a:rPr lang="en-US" baseline="0" dirty="0" smtClean="0"/>
              <a:t> participants have been testing different ways of organizing potential additional measures. These four domains are drawn from the draft framework. Learning Environment results are important for schools and theories of change but don’t have measureable student outcomes and therefore are not suitable for reporting to authorizers. They are however still an important part of program and school environments.</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22</a:t>
            </a:fld>
            <a:endParaRPr lang="en-US"/>
          </a:p>
        </p:txBody>
      </p:sp>
    </p:spTree>
    <p:extLst>
      <p:ext uri="{BB962C8B-B14F-4D97-AF65-F5344CB8AC3E}">
        <p14:creationId xmlns:p14="http://schemas.microsoft.com/office/powerpoint/2010/main" val="271546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four domains can include these types of learning. These types are important in identifying the</a:t>
            </a:r>
            <a:r>
              <a:rPr lang="en-US" baseline="0" dirty="0" smtClean="0"/>
              <a:t> research base associated with the active ingredient and integral to messaging and communication. These types are highlighted in the following examples and communication tools.</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23</a:t>
            </a:fld>
            <a:endParaRPr lang="en-US"/>
          </a:p>
        </p:txBody>
      </p:sp>
    </p:spTree>
    <p:extLst>
      <p:ext uri="{BB962C8B-B14F-4D97-AF65-F5344CB8AC3E}">
        <p14:creationId xmlns:p14="http://schemas.microsoft.com/office/powerpoint/2010/main" val="432193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slides can</a:t>
            </a:r>
            <a:r>
              <a:rPr lang="en-US" baseline="0" dirty="0" smtClean="0"/>
              <a:t> be used to describe the specific focus or implementation of Active Ingredients within your school or Authorizing context.</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24</a:t>
            </a:fld>
            <a:endParaRPr lang="en-US"/>
          </a:p>
        </p:txBody>
      </p:sp>
    </p:spTree>
    <p:extLst>
      <p:ext uri="{BB962C8B-B14F-4D97-AF65-F5344CB8AC3E}">
        <p14:creationId xmlns:p14="http://schemas.microsoft.com/office/powerpoint/2010/main" val="3065552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message map used for this document was developed to outline the core guiding statements for Active Ingredients Pilot participants to communicate about the value of Active Ingredients in a succinct and organized manner. </a:t>
            </a:r>
          </a:p>
          <a:p>
            <a:endParaRPr lang="en-US" dirty="0" smtClean="0"/>
          </a:p>
          <a:p>
            <a:r>
              <a:rPr lang="en-US" dirty="0" smtClean="0"/>
              <a:t>The messages are designed to be used when communicating publicly with various stakeholders. They can also be used to create content for website and marketing materials.</a:t>
            </a:r>
          </a:p>
          <a:p>
            <a:endParaRPr lang="en-US" dirty="0" smtClean="0"/>
          </a:p>
          <a:p>
            <a:r>
              <a:rPr lang="en-US" dirty="0" smtClean="0"/>
              <a:t>The message map is broken down into three sections: a core statement, key messages, and support points:</a:t>
            </a:r>
          </a:p>
          <a:p>
            <a:endParaRPr lang="en-US" dirty="0" smtClean="0"/>
          </a:p>
          <a:p>
            <a:pPr marL="465887" indent="-349415">
              <a:buClr>
                <a:srgbClr val="FFFFFF"/>
              </a:buClr>
              <a:buSzPct val="100000"/>
              <a:buChar char="●"/>
            </a:pPr>
            <a:r>
              <a:rPr lang="en-US" b="1" dirty="0" smtClean="0"/>
              <a:t>Core Statement: </a:t>
            </a:r>
            <a:r>
              <a:rPr lang="en-US" dirty="0" smtClean="0"/>
              <a:t>The core statement is a concise, one-sentence overview of why Active Ingredients are important, outlining the value of capturing the impact of Active Ingredients in a school setting.</a:t>
            </a:r>
          </a:p>
          <a:p>
            <a:endParaRPr lang="en-US" dirty="0" smtClean="0"/>
          </a:p>
          <a:p>
            <a:pPr marL="465887" indent="-349415">
              <a:buClr>
                <a:srgbClr val="FFFFFF"/>
              </a:buClr>
              <a:buSzPct val="100000"/>
              <a:buChar char="●"/>
            </a:pPr>
            <a:r>
              <a:rPr lang="en-US" b="1" dirty="0" smtClean="0"/>
              <a:t>Key Messages: </a:t>
            </a:r>
            <a:r>
              <a:rPr lang="en-US" dirty="0" smtClean="0"/>
              <a:t>The key messages focus on the fundamental points that should be articulated when communicating about Active Ingredients. They focus on social emotional learning, applied learning, and individualized education and personalized learning. </a:t>
            </a:r>
          </a:p>
          <a:p>
            <a:pPr marL="465887" indent="-349415">
              <a:buClr>
                <a:srgbClr val="FFFFFF"/>
              </a:buClr>
              <a:buSzPct val="100000"/>
              <a:buChar char="●"/>
            </a:pPr>
            <a:endParaRPr lang="en-US" dirty="0" smtClean="0"/>
          </a:p>
          <a:p>
            <a:pPr marL="465887" indent="-349415">
              <a:buClr>
                <a:srgbClr val="FFFFFF"/>
              </a:buClr>
              <a:buSzPct val="100000"/>
              <a:buFontTx/>
              <a:buChar char="●"/>
            </a:pPr>
            <a:r>
              <a:rPr lang="en-US" b="1" dirty="0" smtClean="0"/>
              <a:t>Support Points: </a:t>
            </a:r>
            <a:r>
              <a:rPr lang="en-US" dirty="0" smtClean="0"/>
              <a:t>Support points provide proof for the core statement and key messages. They can be used when staff need to provide a detailed explanation of how Active Ingredients can improve student learning. In some instances, examples are included to help illustrate the key messages.</a:t>
            </a:r>
          </a:p>
        </p:txBody>
      </p:sp>
      <p:sp>
        <p:nvSpPr>
          <p:cNvPr id="4" name="Slide Number Placeholder 3"/>
          <p:cNvSpPr>
            <a:spLocks noGrp="1"/>
          </p:cNvSpPr>
          <p:nvPr>
            <p:ph type="sldNum" sz="quarter" idx="10"/>
          </p:nvPr>
        </p:nvSpPr>
        <p:spPr/>
        <p:txBody>
          <a:bodyPr/>
          <a:lstStyle/>
          <a:p>
            <a:fld id="{130B7FBA-B64E-4C4D-81A6-D2A0F5A9F17E}" type="slidenum">
              <a:rPr lang="en-US" smtClean="0"/>
              <a:t>3</a:t>
            </a:fld>
            <a:endParaRPr lang="en-US"/>
          </a:p>
        </p:txBody>
      </p:sp>
    </p:spTree>
    <p:extLst>
      <p:ext uri="{BB962C8B-B14F-4D97-AF65-F5344CB8AC3E}">
        <p14:creationId xmlns:p14="http://schemas.microsoft.com/office/powerpoint/2010/main" val="1400144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Messaging around the learning types could leverage the following slides. The</a:t>
            </a:r>
            <a:r>
              <a:rPr lang="en-US" baseline="0" dirty="0" smtClean="0"/>
              <a:t> categories in general can be presented as is.</a:t>
            </a:r>
          </a:p>
          <a:p>
            <a:endParaRPr lang="en-US" baseline="0" dirty="0" smtClean="0"/>
          </a:p>
          <a:p>
            <a:r>
              <a:rPr lang="en-US" baseline="0" dirty="0" smtClean="0"/>
              <a:t>This slide contains the Social &amp; Emotional Learning Key message</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25</a:t>
            </a:fld>
            <a:endParaRPr lang="en-US"/>
          </a:p>
        </p:txBody>
      </p:sp>
    </p:spTree>
    <p:extLst>
      <p:ext uri="{BB962C8B-B14F-4D97-AF65-F5344CB8AC3E}">
        <p14:creationId xmlns:p14="http://schemas.microsoft.com/office/powerpoint/2010/main" val="2832542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examples of supporting points for: Social &amp; Emotional Learning</a:t>
            </a:r>
          </a:p>
          <a:p>
            <a:endParaRPr lang="en-US" baseline="0" dirty="0" smtClean="0"/>
          </a:p>
          <a:p>
            <a:r>
              <a:rPr lang="en-US" baseline="0" dirty="0" smtClean="0"/>
              <a:t>That can be combined or used individually with the following slides for a more targeted message.</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26</a:t>
            </a:fld>
            <a:endParaRPr lang="en-US"/>
          </a:p>
        </p:txBody>
      </p:sp>
    </p:spTree>
    <p:extLst>
      <p:ext uri="{BB962C8B-B14F-4D97-AF65-F5344CB8AC3E}">
        <p14:creationId xmlns:p14="http://schemas.microsoft.com/office/powerpoint/2010/main" val="1908436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supporting points </a:t>
            </a:r>
            <a:r>
              <a:rPr lang="en-US" dirty="0" smtClean="0"/>
              <a:t>are also available as posters.</a:t>
            </a:r>
          </a:p>
          <a:p>
            <a:endParaRPr lang="en-US" dirty="0" smtClean="0"/>
          </a:p>
          <a:p>
            <a:r>
              <a:rPr lang="en-US" dirty="0" smtClean="0"/>
              <a:t>Key statements are also available as posters</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27</a:t>
            </a:fld>
            <a:endParaRPr lang="en-US"/>
          </a:p>
        </p:txBody>
      </p:sp>
    </p:spTree>
    <p:extLst>
      <p:ext uri="{BB962C8B-B14F-4D97-AF65-F5344CB8AC3E}">
        <p14:creationId xmlns:p14="http://schemas.microsoft.com/office/powerpoint/2010/main" val="2287127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not</a:t>
            </a:r>
            <a:r>
              <a:rPr lang="en-US" baseline="0" dirty="0" smtClean="0"/>
              <a:t> intended to be presented in the format but offer examples of research with citations for each of the learning types.</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28</a:t>
            </a:fld>
            <a:endParaRPr lang="en-US"/>
          </a:p>
        </p:txBody>
      </p:sp>
    </p:spTree>
    <p:extLst>
      <p:ext uri="{BB962C8B-B14F-4D97-AF65-F5344CB8AC3E}">
        <p14:creationId xmlns:p14="http://schemas.microsoft.com/office/powerpoint/2010/main" val="1990350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statement slide</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29</a:t>
            </a:fld>
            <a:endParaRPr lang="en-US"/>
          </a:p>
        </p:txBody>
      </p:sp>
    </p:spTree>
    <p:extLst>
      <p:ext uri="{BB962C8B-B14F-4D97-AF65-F5344CB8AC3E}">
        <p14:creationId xmlns:p14="http://schemas.microsoft.com/office/powerpoint/2010/main" val="3950705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are examples of supporting points for: Applied &amp; Experiential Learning</a:t>
            </a:r>
            <a:endParaRPr lang="en-US" dirty="0" smtClean="0"/>
          </a:p>
          <a:p>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30</a:t>
            </a:fld>
            <a:endParaRPr lang="en-US"/>
          </a:p>
        </p:txBody>
      </p:sp>
    </p:spTree>
    <p:extLst>
      <p:ext uri="{BB962C8B-B14F-4D97-AF65-F5344CB8AC3E}">
        <p14:creationId xmlns:p14="http://schemas.microsoft.com/office/powerpoint/2010/main" val="2846481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examples</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31</a:t>
            </a:fld>
            <a:endParaRPr lang="en-US"/>
          </a:p>
        </p:txBody>
      </p:sp>
    </p:spTree>
    <p:extLst>
      <p:ext uri="{BB962C8B-B14F-4D97-AF65-F5344CB8AC3E}">
        <p14:creationId xmlns:p14="http://schemas.microsoft.com/office/powerpoint/2010/main" val="3865022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statement for personalized</a:t>
            </a:r>
            <a:r>
              <a:rPr lang="en-US" baseline="0" dirty="0" smtClean="0"/>
              <a:t> &amp; individualized statement</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32</a:t>
            </a:fld>
            <a:endParaRPr lang="en-US"/>
          </a:p>
        </p:txBody>
      </p:sp>
    </p:spTree>
    <p:extLst>
      <p:ext uri="{BB962C8B-B14F-4D97-AF65-F5344CB8AC3E}">
        <p14:creationId xmlns:p14="http://schemas.microsoft.com/office/powerpoint/2010/main" val="3112571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are examples of supporting points for: Personalized &amp; Individualized Learning</a:t>
            </a:r>
            <a:endParaRPr lang="en-US" dirty="0" smtClean="0"/>
          </a:p>
        </p:txBody>
      </p:sp>
      <p:sp>
        <p:nvSpPr>
          <p:cNvPr id="4" name="Slide Number Placeholder 3"/>
          <p:cNvSpPr>
            <a:spLocks noGrp="1"/>
          </p:cNvSpPr>
          <p:nvPr>
            <p:ph type="sldNum" sz="quarter" idx="10"/>
          </p:nvPr>
        </p:nvSpPr>
        <p:spPr/>
        <p:txBody>
          <a:bodyPr/>
          <a:lstStyle/>
          <a:p>
            <a:fld id="{130B7FBA-B64E-4C4D-81A6-D2A0F5A9F17E}" type="slidenum">
              <a:rPr lang="en-US" smtClean="0"/>
              <a:t>33</a:t>
            </a:fld>
            <a:endParaRPr lang="en-US"/>
          </a:p>
        </p:txBody>
      </p:sp>
    </p:spTree>
    <p:extLst>
      <p:ext uri="{BB962C8B-B14F-4D97-AF65-F5344CB8AC3E}">
        <p14:creationId xmlns:p14="http://schemas.microsoft.com/office/powerpoint/2010/main" val="1247342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examples</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34</a:t>
            </a:fld>
            <a:endParaRPr lang="en-US"/>
          </a:p>
        </p:txBody>
      </p:sp>
    </p:spTree>
    <p:extLst>
      <p:ext uri="{BB962C8B-B14F-4D97-AF65-F5344CB8AC3E}">
        <p14:creationId xmlns:p14="http://schemas.microsoft.com/office/powerpoint/2010/main" val="1833006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Suggested audiences for the messages included</a:t>
            </a:r>
            <a:r>
              <a:rPr lang="en-US" baseline="0" dirty="0" smtClean="0"/>
              <a:t> in the tools</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4</a:t>
            </a:fld>
            <a:endParaRPr lang="en-US"/>
          </a:p>
        </p:txBody>
      </p:sp>
    </p:spTree>
    <p:extLst>
      <p:ext uri="{BB962C8B-B14F-4D97-AF65-F5344CB8AC3E}">
        <p14:creationId xmlns:p14="http://schemas.microsoft.com/office/powerpoint/2010/main" val="441190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slides are a template for presenting school specific information</a:t>
            </a:r>
            <a:r>
              <a:rPr lang="en-US" baseline="0" dirty="0" smtClean="0"/>
              <a:t> about your use of Active Ingredients. ALL PICTURES ARE PLACEHOLDERS and should be replaced with school pictures. Colors can be updated to reflect school colors and branding.</a:t>
            </a:r>
          </a:p>
          <a:p>
            <a:endParaRPr lang="en-US" baseline="0" dirty="0" smtClean="0"/>
          </a:p>
          <a:p>
            <a:r>
              <a:rPr lang="en-US" baseline="0" dirty="0" smtClean="0"/>
              <a:t>The place holder text on the slides offer instructions of what information should be included.</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35</a:t>
            </a:fld>
            <a:endParaRPr lang="en-US"/>
          </a:p>
        </p:txBody>
      </p:sp>
    </p:spTree>
    <p:extLst>
      <p:ext uri="{BB962C8B-B14F-4D97-AF65-F5344CB8AC3E}">
        <p14:creationId xmlns:p14="http://schemas.microsoft.com/office/powerpoint/2010/main" val="2532784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30B7FBA-B64E-4C4D-81A6-D2A0F5A9F17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271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30B7FBA-B64E-4C4D-81A6-D2A0F5A9F17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20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30B7FBA-B64E-4C4D-81A6-D2A0F5A9F17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142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30B7FBA-B64E-4C4D-81A6-D2A0F5A9F17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655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slides include all references for content in this deck and for the More Great Seats for Kids posters</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40</a:t>
            </a:fld>
            <a:endParaRPr lang="en-US"/>
          </a:p>
        </p:txBody>
      </p:sp>
    </p:spTree>
    <p:extLst>
      <p:ext uri="{BB962C8B-B14F-4D97-AF65-F5344CB8AC3E}">
        <p14:creationId xmlns:p14="http://schemas.microsoft.com/office/powerpoint/2010/main" val="67700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5</a:t>
            </a:fld>
            <a:endParaRPr lang="en-US"/>
          </a:p>
        </p:txBody>
      </p:sp>
    </p:spTree>
    <p:extLst>
      <p:ext uri="{BB962C8B-B14F-4D97-AF65-F5344CB8AC3E}">
        <p14:creationId xmlns:p14="http://schemas.microsoft.com/office/powerpoint/2010/main" val="2471523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succinct statement about Active </a:t>
            </a:r>
            <a:r>
              <a:rPr lang="en-US" baseline="0" dirty="0" err="1" smtClean="0"/>
              <a:t>Ingrdients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6</a:t>
            </a:fld>
            <a:endParaRPr lang="en-US"/>
          </a:p>
        </p:txBody>
      </p:sp>
    </p:spTree>
    <p:extLst>
      <p:ext uri="{BB962C8B-B14F-4D97-AF65-F5344CB8AC3E}">
        <p14:creationId xmlns:p14="http://schemas.microsoft.com/office/powerpoint/2010/main" val="806942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list outlines other messages that might be used to talk about the opportunities</a:t>
            </a:r>
            <a:r>
              <a:rPr lang="en-US" baseline="0" dirty="0" smtClean="0"/>
              <a:t> Active Ingredients creates for authorizers </a:t>
            </a:r>
            <a:r>
              <a:rPr lang="en-US" baseline="0" smtClean="0"/>
              <a:t>and schools.</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7</a:t>
            </a:fld>
            <a:endParaRPr lang="en-US"/>
          </a:p>
        </p:txBody>
      </p:sp>
    </p:spTree>
    <p:extLst>
      <p:ext uri="{BB962C8B-B14F-4D97-AF65-F5344CB8AC3E}">
        <p14:creationId xmlns:p14="http://schemas.microsoft.com/office/powerpoint/2010/main" val="562006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a:t>
            </a:r>
            <a:r>
              <a:rPr lang="en-US" baseline="0" dirty="0" smtClean="0"/>
              <a:t> of stakeholder Understanding Rubric:</a:t>
            </a:r>
          </a:p>
          <a:p>
            <a:endParaRPr lang="en-US" baseline="0" dirty="0" smtClean="0"/>
          </a:p>
          <a:p>
            <a:r>
              <a:rPr lang="en-US" baseline="0" dirty="0" smtClean="0"/>
              <a:t>Rubric for each learning type and look </a:t>
            </a:r>
            <a:r>
              <a:rPr lang="en-US" baseline="0" dirty="0" err="1" smtClean="0"/>
              <a:t>fors</a:t>
            </a:r>
            <a:r>
              <a:rPr lang="en-US" baseline="0" dirty="0" smtClean="0"/>
              <a:t> in 3 developmental stages of implementation/integration</a:t>
            </a:r>
          </a:p>
          <a:p>
            <a:pPr marL="228600" indent="-228600">
              <a:buAutoNum type="arabicPeriod"/>
            </a:pPr>
            <a:r>
              <a:rPr lang="en-US" baseline="0" dirty="0" smtClean="0"/>
              <a:t>Awareness/understanding</a:t>
            </a:r>
          </a:p>
          <a:p>
            <a:pPr marL="228600" indent="-228600">
              <a:buAutoNum type="arabicPeriod"/>
            </a:pPr>
            <a:r>
              <a:rPr lang="en-US" baseline="0" dirty="0" smtClean="0"/>
              <a:t>Behavior/Action</a:t>
            </a:r>
          </a:p>
          <a:p>
            <a:pPr marL="228600" indent="-228600">
              <a:buAutoNum type="arabicPeriod"/>
            </a:pPr>
            <a:r>
              <a:rPr lang="en-US" baseline="0" dirty="0" smtClean="0"/>
              <a:t>Results</a:t>
            </a:r>
          </a:p>
          <a:p>
            <a:pPr marL="228600" indent="-228600">
              <a:buAutoNum type="arabicPeriod"/>
            </a:pPr>
            <a:endParaRPr lang="en-US" baseline="0" dirty="0" smtClean="0"/>
          </a:p>
          <a:p>
            <a:pPr marL="0" indent="0">
              <a:buNone/>
            </a:pPr>
            <a:r>
              <a:rPr lang="en-US" baseline="0" dirty="0" smtClean="0"/>
              <a:t>And across stakeholder groups.</a:t>
            </a:r>
          </a:p>
          <a:p>
            <a:pPr marL="171450" indent="-171450">
              <a:buFont typeface="Arial" panose="020B0604020202020204" pitchFamily="34" charset="0"/>
              <a:buChar char="•"/>
            </a:pPr>
            <a:r>
              <a:rPr lang="en-US" baseline="0" dirty="0" smtClean="0"/>
              <a:t>School</a:t>
            </a:r>
          </a:p>
          <a:p>
            <a:pPr marL="171450" indent="-171450">
              <a:buFont typeface="Arial" panose="020B0604020202020204" pitchFamily="34" charset="0"/>
              <a:buChar char="•"/>
            </a:pPr>
            <a:r>
              <a:rPr lang="en-US" baseline="0" dirty="0" smtClean="0"/>
              <a:t>Family</a:t>
            </a:r>
          </a:p>
          <a:p>
            <a:pPr marL="171450" indent="-171450">
              <a:buFont typeface="Arial" panose="020B0604020202020204" pitchFamily="34" charset="0"/>
              <a:buChar char="•"/>
            </a:pPr>
            <a:r>
              <a:rPr lang="en-US" baseline="0" dirty="0" smtClean="0"/>
              <a:t>Governance</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Look </a:t>
            </a:r>
            <a:r>
              <a:rPr lang="en-US" baseline="0" dirty="0" err="1" smtClean="0"/>
              <a:t>fors</a:t>
            </a:r>
            <a:r>
              <a:rPr lang="en-US" baseline="0" dirty="0" smtClean="0"/>
              <a:t> will continue to be developed during my site visits.</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9</a:t>
            </a:fld>
            <a:endParaRPr lang="en-US"/>
          </a:p>
        </p:txBody>
      </p:sp>
    </p:spTree>
    <p:extLst>
      <p:ext uri="{BB962C8B-B14F-4D97-AF65-F5344CB8AC3E}">
        <p14:creationId xmlns:p14="http://schemas.microsoft.com/office/powerpoint/2010/main" val="1943055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This slide provides </a:t>
            </a:r>
            <a:r>
              <a:rPr lang="en-US" dirty="0" smtClean="0">
                <a:solidFill>
                  <a:schemeClr val="tx1"/>
                </a:solidFill>
              </a:rPr>
              <a:t>a </a:t>
            </a:r>
            <a:r>
              <a:rPr lang="en-US" dirty="0" smtClean="0">
                <a:solidFill>
                  <a:schemeClr val="tx1"/>
                </a:solidFill>
              </a:rPr>
              <a:t>visual and language that connects many</a:t>
            </a:r>
            <a:r>
              <a:rPr lang="en-US" baseline="0" dirty="0" smtClean="0">
                <a:solidFill>
                  <a:schemeClr val="tx1"/>
                </a:solidFill>
              </a:rPr>
              <a:t> of the phrases used in Active Ingredients messaging. Additional language below further explains the connections.</a:t>
            </a:r>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r>
              <a:rPr lang="en-US" dirty="0" smtClean="0">
                <a:solidFill>
                  <a:schemeClr val="tx1"/>
                </a:solidFill>
              </a:rPr>
              <a:t>Like all schools, many charter schools recognize that their recipe for student success must include ingredients beyond high quality academic instruction.</a:t>
            </a:r>
          </a:p>
          <a:p>
            <a:endParaRPr lang="en-US" dirty="0" smtClean="0">
              <a:solidFill>
                <a:schemeClr val="tx1"/>
              </a:solidFill>
            </a:endParaRPr>
          </a:p>
          <a:p>
            <a:r>
              <a:rPr lang="en-US" dirty="0" smtClean="0">
                <a:solidFill>
                  <a:schemeClr val="tx1"/>
                </a:solidFill>
              </a:rPr>
              <a:t>For schools that serve special populations (for example, students with autism, students with mild to severe academic and emotional needs, or over age under credited youth), their educational program may include training in areas such as social skills and executive function, self regulation and motivation, independent living skills, or career planning. Other schools may seek to engage students and enrich their growth through initiatives like social emotional learning, internship programs, and cross-curricular projects. These additional ingredients—or “Active Ingredients”—can be considered “co-academic” measures of success because they support and enhance students’ ability to achieve better academic and life outcomes.</a:t>
            </a:r>
          </a:p>
          <a:p>
            <a:endParaRPr lang="en-US" dirty="0" smtClean="0">
              <a:solidFill>
                <a:schemeClr val="tx1"/>
              </a:solidFill>
            </a:endParaRPr>
          </a:p>
          <a:p>
            <a:r>
              <a:rPr lang="en-US" dirty="0" smtClean="0">
                <a:solidFill>
                  <a:schemeClr val="tx1"/>
                </a:solidFill>
              </a:rPr>
              <a:t>Current accountability systems focus heavily on standardized academic assessments, and do not capture the impact of the Active Ingredients that are important factors in students’ and schools’ success. Charter authorizers and charter schools need better methods of measuring the progress and outcomes of students in co-academic domains. Doing so will allow schools to demonstrate the importance and impact of all elements of their theory of action, including innovative and unconventional approaches that they identify as key to student success. </a:t>
            </a:r>
          </a:p>
          <a:p>
            <a:endParaRPr lang="en-US" dirty="0" smtClean="0">
              <a:solidFill>
                <a:schemeClr val="tx1"/>
              </a:solidFill>
            </a:endParaRPr>
          </a:p>
          <a:p>
            <a:r>
              <a:rPr lang="en-US" dirty="0" smtClean="0">
                <a:solidFill>
                  <a:schemeClr val="tx1"/>
                </a:solidFill>
              </a:rPr>
              <a:t>Furthermore, although educators and families have become familiar with standardized testing as a measure of student progress and school success, they are less familiar with the importance of adding co-academic measures. Schools need to be able to explain to stakeholders how students benefit when Active Ingredients are incorporated into school programs and progress monitoring systems.</a:t>
            </a:r>
          </a:p>
          <a:p>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10</a:t>
            </a:fld>
            <a:endParaRPr lang="en-US"/>
          </a:p>
        </p:txBody>
      </p:sp>
    </p:spTree>
    <p:extLst>
      <p:ext uri="{BB962C8B-B14F-4D97-AF65-F5344CB8AC3E}">
        <p14:creationId xmlns:p14="http://schemas.microsoft.com/office/powerpoint/2010/main" val="2373186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slides can be used to provide a overview of the Active Ingredients project</a:t>
            </a:r>
            <a:endParaRPr lang="en-US" dirty="0"/>
          </a:p>
        </p:txBody>
      </p:sp>
      <p:sp>
        <p:nvSpPr>
          <p:cNvPr id="4" name="Slide Number Placeholder 3"/>
          <p:cNvSpPr>
            <a:spLocks noGrp="1"/>
          </p:cNvSpPr>
          <p:nvPr>
            <p:ph type="sldNum" sz="quarter" idx="10"/>
          </p:nvPr>
        </p:nvSpPr>
        <p:spPr/>
        <p:txBody>
          <a:bodyPr/>
          <a:lstStyle/>
          <a:p>
            <a:fld id="{130B7FBA-B64E-4C4D-81A6-D2A0F5A9F17E}" type="slidenum">
              <a:rPr lang="en-US" smtClean="0"/>
              <a:t>11</a:t>
            </a:fld>
            <a:endParaRPr lang="en-US"/>
          </a:p>
        </p:txBody>
      </p:sp>
    </p:spTree>
    <p:extLst>
      <p:ext uri="{BB962C8B-B14F-4D97-AF65-F5344CB8AC3E}">
        <p14:creationId xmlns:p14="http://schemas.microsoft.com/office/powerpoint/2010/main" val="3913937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FC00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0577" y="4269954"/>
            <a:ext cx="3623544" cy="966552"/>
          </a:xfrm>
          <a:prstGeom prst="rect">
            <a:avLst/>
          </a:prstGeom>
        </p:spPr>
      </p:pic>
      <p:grpSp>
        <p:nvGrpSpPr>
          <p:cNvPr id="8" name="Group 7"/>
          <p:cNvGrpSpPr/>
          <p:nvPr userDrawn="1"/>
        </p:nvGrpSpPr>
        <p:grpSpPr>
          <a:xfrm>
            <a:off x="1500577" y="2641589"/>
            <a:ext cx="5913478" cy="1374351"/>
            <a:chOff x="1500577" y="2938151"/>
            <a:chExt cx="5913478" cy="1374351"/>
          </a:xfrm>
        </p:grpSpPr>
        <p:grpSp>
          <p:nvGrpSpPr>
            <p:cNvPr id="14" name="Group 13"/>
            <p:cNvGrpSpPr/>
            <p:nvPr userDrawn="1"/>
          </p:nvGrpSpPr>
          <p:grpSpPr>
            <a:xfrm>
              <a:off x="1500577" y="2938151"/>
              <a:ext cx="5913478" cy="1345526"/>
              <a:chOff x="570985" y="1096803"/>
              <a:chExt cx="3293962" cy="739616"/>
            </a:xfrm>
          </p:grpSpPr>
          <p:sp>
            <p:nvSpPr>
              <p:cNvPr id="11" name="Title Placeholder 1"/>
              <p:cNvSpPr txBox="1">
                <a:spLocks/>
              </p:cNvSpPr>
              <p:nvPr userDrawn="1"/>
            </p:nvSpPr>
            <p:spPr>
              <a:xfrm>
                <a:off x="570985" y="1096803"/>
                <a:ext cx="3293962" cy="552444"/>
              </a:xfrm>
              <a:prstGeom prst="rect">
                <a:avLst/>
              </a:prstGeom>
              <a:solidFill>
                <a:srgbClr val="FF66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7200" dirty="0" smtClean="0">
                    <a:solidFill>
                      <a:schemeClr val="bg1"/>
                    </a:solidFill>
                  </a:rPr>
                  <a:t>INGREDIENTS</a:t>
                </a:r>
                <a:endParaRPr lang="en-US" sz="7200" dirty="0">
                  <a:solidFill>
                    <a:schemeClr val="bg1"/>
                  </a:solidFill>
                </a:endParaRPr>
              </a:p>
            </p:txBody>
          </p:sp>
          <p:sp>
            <p:nvSpPr>
              <p:cNvPr id="13" name="Title Placeholder 1"/>
              <p:cNvSpPr txBox="1">
                <a:spLocks/>
              </p:cNvSpPr>
              <p:nvPr userDrawn="1"/>
            </p:nvSpPr>
            <p:spPr>
              <a:xfrm>
                <a:off x="570985" y="1665424"/>
                <a:ext cx="1926531" cy="170995"/>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Aaux ProThin Italic" panose="00000400000000000000" pitchFamily="2" charset="0"/>
                    <a:ea typeface="+mn-ea"/>
                    <a:cs typeface="+mn-cs"/>
                  </a:rPr>
                  <a:t>COMMUNICATIONS &amp; MESSAGING</a:t>
                </a:r>
                <a:endParaRPr kumimoji="0" lang="en-US" sz="1800" b="0" i="0" u="none" strike="noStrike" kern="1200" cap="none" spc="0" normalizeH="0" baseline="0" noProof="0" dirty="0">
                  <a:ln>
                    <a:noFill/>
                  </a:ln>
                  <a:solidFill>
                    <a:schemeClr val="bg1"/>
                  </a:solidFill>
                  <a:effectLst/>
                  <a:uLnTx/>
                  <a:uFillTx/>
                  <a:latin typeface="Aaux ProThin Italic" panose="00000400000000000000" pitchFamily="2" charset="0"/>
                  <a:ea typeface="+mn-ea"/>
                  <a:cs typeface="+mn-cs"/>
                </a:endParaRPr>
              </a:p>
            </p:txBody>
          </p:sp>
        </p:grpSp>
        <p:sp>
          <p:nvSpPr>
            <p:cNvPr id="6" name="TextBox 5" hidden="1"/>
            <p:cNvSpPr txBox="1"/>
            <p:nvPr userDrawn="1"/>
          </p:nvSpPr>
          <p:spPr>
            <a:xfrm>
              <a:off x="1500577" y="3943170"/>
              <a:ext cx="5642918" cy="369332"/>
            </a:xfrm>
            <a:prstGeom prst="rect">
              <a:avLst/>
            </a:prstGeom>
            <a:noFill/>
          </p:spPr>
          <p:txBody>
            <a:bodyPr wrap="square" rtlCol="0">
              <a:spAutoFit/>
            </a:bodyPr>
            <a:lstStyle/>
            <a:p>
              <a:r>
                <a:rPr lang="en-US" baseline="0" dirty="0" smtClean="0">
                  <a:latin typeface="Aaux ProThin Italic" panose="00000400000000000000" pitchFamily="2" charset="0"/>
                </a:rPr>
                <a:t>stakeholder messaging campaign</a:t>
              </a:r>
              <a:endParaRPr lang="en-US" dirty="0">
                <a:latin typeface="Aaux ProThin Italic" panose="00000400000000000000" pitchFamily="2" charset="0"/>
              </a:endParaRPr>
            </a:p>
          </p:txBody>
        </p:sp>
      </p:grpSp>
      <p:sp>
        <p:nvSpPr>
          <p:cNvPr id="9" name="Title Placeholder 1"/>
          <p:cNvSpPr txBox="1">
            <a:spLocks/>
          </p:cNvSpPr>
          <p:nvPr userDrawn="1"/>
        </p:nvSpPr>
        <p:spPr>
          <a:xfrm>
            <a:off x="1500577" y="1607141"/>
            <a:ext cx="3248537" cy="1005018"/>
          </a:xfrm>
          <a:prstGeom prst="rect">
            <a:avLst/>
          </a:prstGeom>
          <a:solidFill>
            <a:srgbClr val="FF66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7200" dirty="0" smtClean="0">
                <a:solidFill>
                  <a:schemeClr val="bg1"/>
                </a:solidFill>
              </a:rPr>
              <a:t>ACTIVE</a:t>
            </a:r>
            <a:endParaRPr lang="en-US" sz="7200" dirty="0">
              <a:solidFill>
                <a:schemeClr val="bg1"/>
              </a:solidFill>
            </a:endParaRPr>
          </a:p>
        </p:txBody>
      </p:sp>
    </p:spTree>
    <p:extLst>
      <p:ext uri="{BB962C8B-B14F-4D97-AF65-F5344CB8AC3E}">
        <p14:creationId xmlns:p14="http://schemas.microsoft.com/office/powerpoint/2010/main" val="40141710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329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3220995"/>
            <a:ext cx="2949178" cy="26479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grpSp>
        <p:nvGrpSpPr>
          <p:cNvPr id="12" name="Group 11"/>
          <p:cNvGrpSpPr/>
          <p:nvPr userDrawn="1"/>
        </p:nvGrpSpPr>
        <p:grpSpPr>
          <a:xfrm>
            <a:off x="629841" y="1049329"/>
            <a:ext cx="3030235" cy="960704"/>
            <a:chOff x="446133" y="546821"/>
            <a:chExt cx="3030235" cy="960704"/>
          </a:xfrm>
        </p:grpSpPr>
        <p:sp>
          <p:nvSpPr>
            <p:cNvPr id="13" name="Title Placeholder 1"/>
            <p:cNvSpPr txBox="1">
              <a:spLocks/>
            </p:cNvSpPr>
            <p:nvPr userDrawn="1"/>
          </p:nvSpPr>
          <p:spPr>
            <a:xfrm>
              <a:off x="446133" y="952833"/>
              <a:ext cx="3030235" cy="554692"/>
            </a:xfrm>
            <a:prstGeom prst="rect">
              <a:avLst/>
            </a:prstGeom>
            <a:solidFill>
              <a:schemeClr val="accent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3600" dirty="0" smtClean="0">
                  <a:solidFill>
                    <a:schemeClr val="bg1"/>
                  </a:solidFill>
                </a:rPr>
                <a:t>INGREDIENTS</a:t>
              </a:r>
              <a:endParaRPr lang="en-US" sz="7200" dirty="0">
                <a:solidFill>
                  <a:schemeClr val="bg1"/>
                </a:solidFill>
              </a:endParaRPr>
            </a:p>
          </p:txBody>
        </p:sp>
        <p:sp>
          <p:nvSpPr>
            <p:cNvPr id="14" name="Title Placeholder 1"/>
            <p:cNvSpPr txBox="1">
              <a:spLocks/>
            </p:cNvSpPr>
            <p:nvPr userDrawn="1"/>
          </p:nvSpPr>
          <p:spPr>
            <a:xfrm>
              <a:off x="446133" y="546821"/>
              <a:ext cx="1110818" cy="357056"/>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2400" dirty="0" smtClean="0">
                  <a:solidFill>
                    <a:schemeClr val="bg1"/>
                  </a:solidFill>
                  <a:latin typeface="Aaux ProThin" panose="00000400000000000000" pitchFamily="2" charset="0"/>
                </a:rPr>
                <a:t>ACTIVE</a:t>
              </a:r>
              <a:endParaRPr lang="en-US" sz="5400" dirty="0">
                <a:solidFill>
                  <a:schemeClr val="bg1"/>
                </a:solidFill>
                <a:latin typeface="Aaux ProThin" panose="00000400000000000000" pitchFamily="2" charset="0"/>
              </a:endParaRPr>
            </a:p>
          </p:txBody>
        </p:sp>
      </p:grpSp>
    </p:spTree>
    <p:extLst>
      <p:ext uri="{BB962C8B-B14F-4D97-AF65-F5344CB8AC3E}">
        <p14:creationId xmlns:p14="http://schemas.microsoft.com/office/powerpoint/2010/main" val="352341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Text Placeholder 3"/>
          <p:cNvSpPr>
            <a:spLocks noGrp="1"/>
          </p:cNvSpPr>
          <p:nvPr>
            <p:ph type="body" sz="half" idx="2"/>
          </p:nvPr>
        </p:nvSpPr>
        <p:spPr>
          <a:xfrm>
            <a:off x="629841" y="2537254"/>
            <a:ext cx="2949178" cy="2647992"/>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grpSp>
        <p:nvGrpSpPr>
          <p:cNvPr id="7" name="Group 6"/>
          <p:cNvGrpSpPr/>
          <p:nvPr userDrawn="1"/>
        </p:nvGrpSpPr>
        <p:grpSpPr>
          <a:xfrm>
            <a:off x="628650" y="357387"/>
            <a:ext cx="3030235" cy="1150138"/>
            <a:chOff x="628650" y="357387"/>
            <a:chExt cx="3030235" cy="1150138"/>
          </a:xfrm>
        </p:grpSpPr>
        <p:grpSp>
          <p:nvGrpSpPr>
            <p:cNvPr id="12" name="Group 11"/>
            <p:cNvGrpSpPr/>
            <p:nvPr userDrawn="1"/>
          </p:nvGrpSpPr>
          <p:grpSpPr>
            <a:xfrm>
              <a:off x="628650" y="546821"/>
              <a:ext cx="3030235" cy="960704"/>
              <a:chOff x="446133" y="546821"/>
              <a:chExt cx="3030235" cy="960704"/>
            </a:xfrm>
          </p:grpSpPr>
          <p:sp>
            <p:nvSpPr>
              <p:cNvPr id="14" name="Title Placeholder 1"/>
              <p:cNvSpPr txBox="1">
                <a:spLocks/>
              </p:cNvSpPr>
              <p:nvPr userDrawn="1"/>
            </p:nvSpPr>
            <p:spPr>
              <a:xfrm>
                <a:off x="446133" y="952833"/>
                <a:ext cx="3030235" cy="554692"/>
              </a:xfrm>
              <a:prstGeom prst="rect">
                <a:avLst/>
              </a:prstGeom>
              <a:solidFill>
                <a:schemeClr val="accent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3600" dirty="0" smtClean="0">
                    <a:solidFill>
                      <a:schemeClr val="bg1"/>
                    </a:solidFill>
                  </a:rPr>
                  <a:t>INGREDIENTS</a:t>
                </a:r>
                <a:endParaRPr lang="en-US" sz="7200" dirty="0">
                  <a:solidFill>
                    <a:schemeClr val="bg1"/>
                  </a:solidFill>
                </a:endParaRPr>
              </a:p>
            </p:txBody>
          </p:sp>
          <p:sp>
            <p:nvSpPr>
              <p:cNvPr id="15" name="Title Placeholder 1" hidden="1"/>
              <p:cNvSpPr txBox="1">
                <a:spLocks/>
              </p:cNvSpPr>
              <p:nvPr userDrawn="1"/>
            </p:nvSpPr>
            <p:spPr>
              <a:xfrm>
                <a:off x="446133" y="546821"/>
                <a:ext cx="1110818" cy="357056"/>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2400" dirty="0" smtClean="0">
                    <a:solidFill>
                      <a:schemeClr val="bg1"/>
                    </a:solidFill>
                    <a:latin typeface="Aaux ProThin" panose="00000400000000000000" pitchFamily="2" charset="0"/>
                  </a:rPr>
                  <a:t>ACTIVE</a:t>
                </a:r>
                <a:endParaRPr lang="en-US" sz="5400" dirty="0">
                  <a:solidFill>
                    <a:schemeClr val="bg1"/>
                  </a:solidFill>
                  <a:latin typeface="Aaux ProThin" panose="00000400000000000000" pitchFamily="2" charset="0"/>
                </a:endParaRPr>
              </a:p>
            </p:txBody>
          </p:sp>
        </p:grpSp>
        <p:sp>
          <p:nvSpPr>
            <p:cNvPr id="13" name="Title Placeholder 1"/>
            <p:cNvSpPr txBox="1">
              <a:spLocks/>
            </p:cNvSpPr>
            <p:nvPr userDrawn="1"/>
          </p:nvSpPr>
          <p:spPr>
            <a:xfrm>
              <a:off x="628650" y="357387"/>
              <a:ext cx="1752085" cy="554692"/>
            </a:xfrm>
            <a:prstGeom prst="rect">
              <a:avLst/>
            </a:prstGeom>
            <a:solidFill>
              <a:schemeClr val="accent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3600" dirty="0" smtClean="0">
                  <a:solidFill>
                    <a:schemeClr val="bg1"/>
                  </a:solidFill>
                </a:rPr>
                <a:t>ACTIVE</a:t>
              </a:r>
              <a:endParaRPr lang="en-US" sz="7200" dirty="0">
                <a:solidFill>
                  <a:schemeClr val="bg1"/>
                </a:solidFill>
              </a:endParaRPr>
            </a:p>
          </p:txBody>
        </p:sp>
      </p:grpSp>
    </p:spTree>
    <p:extLst>
      <p:ext uri="{BB962C8B-B14F-4D97-AF65-F5344CB8AC3E}">
        <p14:creationId xmlns:p14="http://schemas.microsoft.com/office/powerpoint/2010/main" val="26119109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Text Placeholder 3"/>
          <p:cNvSpPr>
            <a:spLocks noGrp="1"/>
          </p:cNvSpPr>
          <p:nvPr>
            <p:ph type="body" sz="half" idx="2"/>
          </p:nvPr>
        </p:nvSpPr>
        <p:spPr>
          <a:xfrm>
            <a:off x="629841" y="3220995"/>
            <a:ext cx="2949178" cy="2647992"/>
          </a:xfrm>
        </p:spPr>
        <p:txBody>
          <a:bodyPr anchor="b"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29224823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 Text">
    <p:spTree>
      <p:nvGrpSpPr>
        <p:cNvPr id="1" name=""/>
        <p:cNvGrpSpPr/>
        <p:nvPr/>
      </p:nvGrpSpPr>
      <p:grpSpPr>
        <a:xfrm>
          <a:off x="0" y="0"/>
          <a:ext cx="0" cy="0"/>
          <a:chOff x="0" y="0"/>
          <a:chExt cx="0" cy="0"/>
        </a:xfrm>
      </p:grpSpPr>
      <p:graphicFrame>
        <p:nvGraphicFramePr>
          <p:cNvPr id="206" name="Object 205"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83" name="think-cell Slide" r:id="rId4" imgW="6350000" imgH="6350000" progId="TCLayout.ActiveDocument.1">
                  <p:embed/>
                </p:oleObj>
              </mc:Choice>
              <mc:Fallback>
                <p:oleObj name="think-cell Slide" r:id="rId4" imgW="6350000" imgH="6350000" progId="TCLayout.ActiveDocument.1">
                  <p:embed/>
                  <p:pic>
                    <p:nvPicPr>
                      <p:cNvPr id="206" name="Object 20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lIns="1005840" tIns="1463040"/>
          <a:lstStyle>
            <a:lvl1pPr algn="l">
              <a:defRPr sz="3200">
                <a:solidFill>
                  <a:schemeClr val="tx1"/>
                </a:solidFill>
                <a:latin typeface="+mj-lt"/>
              </a:defRPr>
            </a:lvl1pPr>
          </a:lstStyle>
          <a:p>
            <a:r>
              <a:rPr lang="en-US" dirty="0" smtClean="0"/>
              <a:t/>
            </a:r>
            <a:br>
              <a:rPr lang="en-US" dirty="0" smtClean="0"/>
            </a:br>
            <a:r>
              <a:rPr lang="en-US" dirty="0" smtClean="0"/>
              <a:t>CLICK TO EDIT MASTER TITLE STYLE</a:t>
            </a:r>
            <a:endParaRPr lang="en-US" dirty="0"/>
          </a:p>
        </p:txBody>
      </p:sp>
      <p:sp>
        <p:nvSpPr>
          <p:cNvPr id="16" name="Text Placeholder 15"/>
          <p:cNvSpPr>
            <a:spLocks noGrp="1"/>
          </p:cNvSpPr>
          <p:nvPr>
            <p:ph type="body" sz="quarter" idx="12"/>
          </p:nvPr>
        </p:nvSpPr>
        <p:spPr>
          <a:xfrm>
            <a:off x="457200" y="1603635"/>
            <a:ext cx="8229600" cy="4559300"/>
          </a:xfrm>
        </p:spPr>
        <p:txBody>
          <a:bodyPr/>
          <a:lstStyle>
            <a:lvl1pPr>
              <a:defRPr/>
            </a:lvl1pPr>
            <a:lvl2pPr>
              <a:defRPr/>
            </a:lvl2pPr>
            <a:lvl3pPr>
              <a:defRPr/>
            </a:lvl3pPr>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Footer Placeholder 1"/>
          <p:cNvSpPr>
            <a:spLocks noGrp="1"/>
          </p:cNvSpPr>
          <p:nvPr>
            <p:ph type="ftr" sz="quarter" idx="13"/>
          </p:nvPr>
        </p:nvSpPr>
        <p:spPr/>
        <p:txBody>
          <a:bodyPr/>
          <a:lstStyle>
            <a:lvl1pPr>
              <a:defRPr/>
            </a:lvl1pPr>
          </a:lstStyle>
          <a:p>
            <a:r>
              <a:rPr lang="en-US" dirty="0" smtClean="0">
                <a:solidFill>
                  <a:srgbClr val="000000">
                    <a:tint val="75000"/>
                  </a:srgbClr>
                </a:solidFill>
              </a:rPr>
              <a:t> </a:t>
            </a:r>
            <a:endParaRPr lang="en-US" dirty="0">
              <a:solidFill>
                <a:srgbClr val="000000">
                  <a:tint val="75000"/>
                </a:srgbClr>
              </a:solidFill>
            </a:endParaRPr>
          </a:p>
        </p:txBody>
      </p:sp>
    </p:spTree>
    <p:extLst>
      <p:ext uri="{BB962C8B-B14F-4D97-AF65-F5344CB8AC3E}">
        <p14:creationId xmlns:p14="http://schemas.microsoft.com/office/powerpoint/2010/main" val="34319988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0577" y="4269954"/>
            <a:ext cx="3623544" cy="966552"/>
          </a:xfrm>
          <a:prstGeom prst="rect">
            <a:avLst/>
          </a:prstGeom>
        </p:spPr>
      </p:pic>
      <p:grpSp>
        <p:nvGrpSpPr>
          <p:cNvPr id="8" name="Group 7"/>
          <p:cNvGrpSpPr/>
          <p:nvPr userDrawn="1"/>
        </p:nvGrpSpPr>
        <p:grpSpPr>
          <a:xfrm>
            <a:off x="1500577" y="2641590"/>
            <a:ext cx="5913478" cy="1374350"/>
            <a:chOff x="1500577" y="2938152"/>
            <a:chExt cx="5913478" cy="1374350"/>
          </a:xfrm>
        </p:grpSpPr>
        <p:sp>
          <p:nvSpPr>
            <p:cNvPr id="11" name="Title Placeholder 1"/>
            <p:cNvSpPr txBox="1">
              <a:spLocks/>
            </p:cNvSpPr>
            <p:nvPr userDrawn="1"/>
          </p:nvSpPr>
          <p:spPr>
            <a:xfrm>
              <a:off x="1500577" y="2938152"/>
              <a:ext cx="5913478" cy="1005019"/>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7200" dirty="0" smtClean="0">
                  <a:solidFill>
                    <a:schemeClr val="bg1"/>
                  </a:solidFill>
                </a:rPr>
                <a:t>INGREDIENTS</a:t>
              </a:r>
              <a:endParaRPr lang="en-US" sz="7200" dirty="0">
                <a:solidFill>
                  <a:schemeClr val="bg1"/>
                </a:solidFill>
              </a:endParaRPr>
            </a:p>
          </p:txBody>
        </p:sp>
        <p:sp>
          <p:nvSpPr>
            <p:cNvPr id="6" name="TextBox 5" hidden="1"/>
            <p:cNvSpPr txBox="1"/>
            <p:nvPr userDrawn="1"/>
          </p:nvSpPr>
          <p:spPr>
            <a:xfrm>
              <a:off x="1500577" y="3943170"/>
              <a:ext cx="5642918" cy="369332"/>
            </a:xfrm>
            <a:prstGeom prst="rect">
              <a:avLst/>
            </a:prstGeom>
            <a:noFill/>
          </p:spPr>
          <p:txBody>
            <a:bodyPr wrap="square" rtlCol="0">
              <a:spAutoFit/>
            </a:bodyPr>
            <a:lstStyle/>
            <a:p>
              <a:r>
                <a:rPr lang="en-US" baseline="0" dirty="0" smtClean="0">
                  <a:latin typeface="Aaux ProThin Italic" panose="00000400000000000000" pitchFamily="2" charset="0"/>
                </a:rPr>
                <a:t>stakeholder messaging campaign</a:t>
              </a:r>
              <a:endParaRPr lang="en-US" dirty="0">
                <a:latin typeface="Aaux ProThin Italic" panose="00000400000000000000" pitchFamily="2" charset="0"/>
              </a:endParaRPr>
            </a:p>
          </p:txBody>
        </p:sp>
      </p:grpSp>
      <p:sp>
        <p:nvSpPr>
          <p:cNvPr id="9" name="Title Placeholder 1"/>
          <p:cNvSpPr txBox="1">
            <a:spLocks/>
          </p:cNvSpPr>
          <p:nvPr userDrawn="1"/>
        </p:nvSpPr>
        <p:spPr>
          <a:xfrm>
            <a:off x="1500577" y="1607141"/>
            <a:ext cx="3248537" cy="1005018"/>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7200" dirty="0" smtClean="0">
                <a:solidFill>
                  <a:schemeClr val="bg1"/>
                </a:solidFill>
              </a:rPr>
              <a:t>ACTIVE</a:t>
            </a:r>
            <a:endParaRPr lang="en-US" sz="7200" dirty="0">
              <a:solidFill>
                <a:schemeClr val="bg1"/>
              </a:solidFill>
            </a:endParaRPr>
          </a:p>
        </p:txBody>
      </p:sp>
    </p:spTree>
    <p:extLst>
      <p:ext uri="{BB962C8B-B14F-4D97-AF65-F5344CB8AC3E}">
        <p14:creationId xmlns:p14="http://schemas.microsoft.com/office/powerpoint/2010/main" val="9882944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881447" y="1548713"/>
            <a:ext cx="7405818" cy="3797642"/>
          </a:xfrm>
          <a:prstGeom prst="rect">
            <a:avLst/>
          </a:prstGeom>
          <a:solidFill>
            <a:srgbClr val="FFFFFF">
              <a:alpha val="70980"/>
            </a:srgbClr>
          </a:solidFill>
        </p:spPr>
        <p:txBody>
          <a:bodyPr anchor="t"/>
          <a:lstStyle>
            <a:lvl1pPr marL="548640" algn="l">
              <a:lnSpc>
                <a:spcPts val="6500"/>
              </a:lnSpc>
              <a:defRPr sz="6000">
                <a:latin typeface="Aaux ProBold" panose="00000400000000000000" pitchFamily="2"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46653" y="4143631"/>
            <a:ext cx="5327822" cy="642552"/>
          </a:xfrm>
        </p:spPr>
        <p:style>
          <a:lnRef idx="2">
            <a:schemeClr val="dk1">
              <a:shade val="50000"/>
            </a:schemeClr>
          </a:lnRef>
          <a:fillRef idx="1">
            <a:schemeClr val="dk1"/>
          </a:fillRef>
          <a:effectRef idx="0">
            <a:schemeClr val="dk1"/>
          </a:effectRef>
          <a:fontRef idx="none"/>
        </p:style>
        <p:txBody>
          <a:bodyPr/>
          <a:lstStyle>
            <a:lvl1pPr marL="0" indent="0" algn="l">
              <a:lnSpc>
                <a:spcPct val="100000"/>
              </a:lnSpc>
              <a:buNone/>
              <a:defRPr sz="2400">
                <a:solidFill>
                  <a:schemeClr val="bg1"/>
                </a:solidFill>
                <a:latin typeface="Aaux ProThin"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9488625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3"/>
          <p:cNvGrpSpPr/>
          <p:nvPr userDrawn="1"/>
        </p:nvGrpSpPr>
        <p:grpSpPr>
          <a:xfrm>
            <a:off x="628650" y="357387"/>
            <a:ext cx="3030235" cy="1150138"/>
            <a:chOff x="628650" y="357387"/>
            <a:chExt cx="3030235" cy="1150138"/>
          </a:xfrm>
        </p:grpSpPr>
        <p:grpSp>
          <p:nvGrpSpPr>
            <p:cNvPr id="2" name="Group 1"/>
            <p:cNvGrpSpPr/>
            <p:nvPr userDrawn="1"/>
          </p:nvGrpSpPr>
          <p:grpSpPr>
            <a:xfrm>
              <a:off x="628650" y="546821"/>
              <a:ext cx="3030235" cy="960704"/>
              <a:chOff x="446133" y="546821"/>
              <a:chExt cx="3030235" cy="960704"/>
            </a:xfrm>
          </p:grpSpPr>
          <p:sp>
            <p:nvSpPr>
              <p:cNvPr id="7" name="Title Placeholder 1"/>
              <p:cNvSpPr txBox="1">
                <a:spLocks/>
              </p:cNvSpPr>
              <p:nvPr userDrawn="1"/>
            </p:nvSpPr>
            <p:spPr>
              <a:xfrm>
                <a:off x="446133" y="952833"/>
                <a:ext cx="3030235" cy="554692"/>
              </a:xfrm>
              <a:prstGeom prst="rect">
                <a:avLst/>
              </a:prstGeom>
              <a:solidFill>
                <a:schemeClr val="accent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3600" dirty="0" smtClean="0">
                    <a:solidFill>
                      <a:schemeClr val="bg1"/>
                    </a:solidFill>
                  </a:rPr>
                  <a:t>INGREDIENTS</a:t>
                </a:r>
                <a:endParaRPr lang="en-US" sz="7200" dirty="0">
                  <a:solidFill>
                    <a:schemeClr val="bg1"/>
                  </a:solidFill>
                </a:endParaRPr>
              </a:p>
            </p:txBody>
          </p:sp>
          <p:sp>
            <p:nvSpPr>
              <p:cNvPr id="8" name="Title Placeholder 1" hidden="1"/>
              <p:cNvSpPr txBox="1">
                <a:spLocks/>
              </p:cNvSpPr>
              <p:nvPr userDrawn="1"/>
            </p:nvSpPr>
            <p:spPr>
              <a:xfrm>
                <a:off x="446133" y="546821"/>
                <a:ext cx="1110818" cy="357056"/>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2400" dirty="0" smtClean="0">
                    <a:solidFill>
                      <a:schemeClr val="bg1"/>
                    </a:solidFill>
                    <a:latin typeface="Aaux ProThin" panose="00000400000000000000" pitchFamily="2" charset="0"/>
                  </a:rPr>
                  <a:t>ACTIVE</a:t>
                </a:r>
                <a:endParaRPr lang="en-US" sz="5400" dirty="0">
                  <a:solidFill>
                    <a:schemeClr val="bg1"/>
                  </a:solidFill>
                  <a:latin typeface="Aaux ProThin" panose="00000400000000000000" pitchFamily="2" charset="0"/>
                </a:endParaRPr>
              </a:p>
            </p:txBody>
          </p:sp>
        </p:grpSp>
        <p:sp>
          <p:nvSpPr>
            <p:cNvPr id="10" name="Title Placeholder 1"/>
            <p:cNvSpPr txBox="1">
              <a:spLocks/>
            </p:cNvSpPr>
            <p:nvPr userDrawn="1"/>
          </p:nvSpPr>
          <p:spPr>
            <a:xfrm>
              <a:off x="628650" y="357387"/>
              <a:ext cx="1752085" cy="554692"/>
            </a:xfrm>
            <a:prstGeom prst="rect">
              <a:avLst/>
            </a:prstGeom>
            <a:solidFill>
              <a:schemeClr val="accent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3600" dirty="0" smtClean="0">
                  <a:solidFill>
                    <a:schemeClr val="bg1"/>
                  </a:solidFill>
                </a:rPr>
                <a:t>ACTIVE</a:t>
              </a:r>
              <a:endParaRPr lang="en-US" sz="7200" dirty="0">
                <a:solidFill>
                  <a:schemeClr val="bg1"/>
                </a:solidFill>
              </a:endParaRPr>
            </a:p>
          </p:txBody>
        </p:sp>
      </p:grpSp>
    </p:spTree>
    <p:extLst>
      <p:ext uri="{BB962C8B-B14F-4D97-AF65-F5344CB8AC3E}">
        <p14:creationId xmlns:p14="http://schemas.microsoft.com/office/powerpoint/2010/main" val="17505229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628650" y="672127"/>
            <a:ext cx="7886700" cy="582225"/>
          </a:xfrm>
          <a:prstGeom prst="rect">
            <a:avLst/>
          </a:prstGeom>
        </p:spPr>
        <p:txBody>
          <a:bodyPr/>
          <a:lstStyle>
            <a:lvl1pPr>
              <a:defRPr sz="3200">
                <a:latin typeface="Aaux ProThin" panose="00000400000000000000" pitchFamily="2"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64691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grpSp>
        <p:nvGrpSpPr>
          <p:cNvPr id="11" name="Group 10"/>
          <p:cNvGrpSpPr/>
          <p:nvPr userDrawn="1"/>
        </p:nvGrpSpPr>
        <p:grpSpPr>
          <a:xfrm>
            <a:off x="628650" y="357387"/>
            <a:ext cx="3030235" cy="1150138"/>
            <a:chOff x="628650" y="357387"/>
            <a:chExt cx="3030235" cy="1150138"/>
          </a:xfrm>
        </p:grpSpPr>
        <p:grpSp>
          <p:nvGrpSpPr>
            <p:cNvPr id="12" name="Group 11"/>
            <p:cNvGrpSpPr/>
            <p:nvPr userDrawn="1"/>
          </p:nvGrpSpPr>
          <p:grpSpPr>
            <a:xfrm>
              <a:off x="628650" y="546821"/>
              <a:ext cx="3030235" cy="960704"/>
              <a:chOff x="446133" y="546821"/>
              <a:chExt cx="3030235" cy="960704"/>
            </a:xfrm>
          </p:grpSpPr>
          <p:sp>
            <p:nvSpPr>
              <p:cNvPr id="14" name="Title Placeholder 1"/>
              <p:cNvSpPr txBox="1">
                <a:spLocks/>
              </p:cNvSpPr>
              <p:nvPr userDrawn="1"/>
            </p:nvSpPr>
            <p:spPr>
              <a:xfrm>
                <a:off x="446133" y="952833"/>
                <a:ext cx="3030235" cy="554692"/>
              </a:xfrm>
              <a:prstGeom prst="rect">
                <a:avLst/>
              </a:prstGeom>
              <a:solidFill>
                <a:schemeClr val="accent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3600" dirty="0" smtClean="0">
                    <a:solidFill>
                      <a:schemeClr val="bg1"/>
                    </a:solidFill>
                  </a:rPr>
                  <a:t>INGREDIENTS</a:t>
                </a:r>
                <a:endParaRPr lang="en-US" sz="7200" dirty="0">
                  <a:solidFill>
                    <a:schemeClr val="bg1"/>
                  </a:solidFill>
                </a:endParaRPr>
              </a:p>
            </p:txBody>
          </p:sp>
          <p:sp>
            <p:nvSpPr>
              <p:cNvPr id="19" name="Title Placeholder 1" hidden="1"/>
              <p:cNvSpPr txBox="1">
                <a:spLocks/>
              </p:cNvSpPr>
              <p:nvPr userDrawn="1"/>
            </p:nvSpPr>
            <p:spPr>
              <a:xfrm>
                <a:off x="446133" y="546821"/>
                <a:ext cx="1110818" cy="357056"/>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2400" dirty="0" smtClean="0">
                    <a:solidFill>
                      <a:schemeClr val="bg1"/>
                    </a:solidFill>
                    <a:latin typeface="Aaux ProThin" panose="00000400000000000000" pitchFamily="2" charset="0"/>
                  </a:rPr>
                  <a:t>ACTIVE</a:t>
                </a:r>
                <a:endParaRPr lang="en-US" sz="5400" dirty="0">
                  <a:solidFill>
                    <a:schemeClr val="bg1"/>
                  </a:solidFill>
                  <a:latin typeface="Aaux ProThin" panose="00000400000000000000" pitchFamily="2" charset="0"/>
                </a:endParaRPr>
              </a:p>
            </p:txBody>
          </p:sp>
        </p:grpSp>
        <p:sp>
          <p:nvSpPr>
            <p:cNvPr id="13" name="Title Placeholder 1"/>
            <p:cNvSpPr txBox="1">
              <a:spLocks/>
            </p:cNvSpPr>
            <p:nvPr userDrawn="1"/>
          </p:nvSpPr>
          <p:spPr>
            <a:xfrm>
              <a:off x="628650" y="357387"/>
              <a:ext cx="1752085" cy="554692"/>
            </a:xfrm>
            <a:prstGeom prst="rect">
              <a:avLst/>
            </a:prstGeom>
            <a:solidFill>
              <a:schemeClr val="accent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3600" dirty="0" smtClean="0">
                  <a:solidFill>
                    <a:schemeClr val="bg1"/>
                  </a:solidFill>
                </a:rPr>
                <a:t>ACTIVE</a:t>
              </a:r>
              <a:endParaRPr lang="en-US" sz="7200" dirty="0">
                <a:solidFill>
                  <a:schemeClr val="bg1"/>
                </a:solidFill>
              </a:endParaRPr>
            </a:p>
          </p:txBody>
        </p:sp>
      </p:grpSp>
    </p:spTree>
    <p:extLst>
      <p:ext uri="{BB962C8B-B14F-4D97-AF65-F5344CB8AC3E}">
        <p14:creationId xmlns:p14="http://schemas.microsoft.com/office/powerpoint/2010/main" val="227088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5" name="Group 14"/>
          <p:cNvGrpSpPr/>
          <p:nvPr userDrawn="1"/>
        </p:nvGrpSpPr>
        <p:grpSpPr>
          <a:xfrm>
            <a:off x="628650" y="357387"/>
            <a:ext cx="3030235" cy="1150138"/>
            <a:chOff x="628650" y="357387"/>
            <a:chExt cx="3030235" cy="1150138"/>
          </a:xfrm>
        </p:grpSpPr>
        <p:grpSp>
          <p:nvGrpSpPr>
            <p:cNvPr id="16" name="Group 15"/>
            <p:cNvGrpSpPr/>
            <p:nvPr userDrawn="1"/>
          </p:nvGrpSpPr>
          <p:grpSpPr>
            <a:xfrm>
              <a:off x="628650" y="546821"/>
              <a:ext cx="3030235" cy="960704"/>
              <a:chOff x="446133" y="546821"/>
              <a:chExt cx="3030235" cy="960704"/>
            </a:xfrm>
          </p:grpSpPr>
          <p:sp>
            <p:nvSpPr>
              <p:cNvPr id="18" name="Title Placeholder 1"/>
              <p:cNvSpPr txBox="1">
                <a:spLocks/>
              </p:cNvSpPr>
              <p:nvPr userDrawn="1"/>
            </p:nvSpPr>
            <p:spPr>
              <a:xfrm>
                <a:off x="446133" y="952833"/>
                <a:ext cx="3030235" cy="554692"/>
              </a:xfrm>
              <a:prstGeom prst="rect">
                <a:avLst/>
              </a:prstGeom>
              <a:solidFill>
                <a:schemeClr val="accent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3600" dirty="0" smtClean="0">
                    <a:solidFill>
                      <a:schemeClr val="bg1"/>
                    </a:solidFill>
                  </a:rPr>
                  <a:t>INGREDIENTS</a:t>
                </a:r>
                <a:endParaRPr lang="en-US" sz="7200" dirty="0">
                  <a:solidFill>
                    <a:schemeClr val="bg1"/>
                  </a:solidFill>
                </a:endParaRPr>
              </a:p>
            </p:txBody>
          </p:sp>
          <p:sp>
            <p:nvSpPr>
              <p:cNvPr id="19" name="Title Placeholder 1" hidden="1"/>
              <p:cNvSpPr txBox="1">
                <a:spLocks/>
              </p:cNvSpPr>
              <p:nvPr userDrawn="1"/>
            </p:nvSpPr>
            <p:spPr>
              <a:xfrm>
                <a:off x="446133" y="546821"/>
                <a:ext cx="1110818" cy="357056"/>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2400" dirty="0" smtClean="0">
                    <a:solidFill>
                      <a:schemeClr val="bg1"/>
                    </a:solidFill>
                    <a:latin typeface="Aaux ProThin" panose="00000400000000000000" pitchFamily="2" charset="0"/>
                  </a:rPr>
                  <a:t>ACTIVE</a:t>
                </a:r>
                <a:endParaRPr lang="en-US" sz="5400" dirty="0">
                  <a:solidFill>
                    <a:schemeClr val="bg1"/>
                  </a:solidFill>
                  <a:latin typeface="Aaux ProThin" panose="00000400000000000000" pitchFamily="2" charset="0"/>
                </a:endParaRPr>
              </a:p>
            </p:txBody>
          </p:sp>
        </p:grpSp>
        <p:sp>
          <p:nvSpPr>
            <p:cNvPr id="17" name="Title Placeholder 1"/>
            <p:cNvSpPr txBox="1">
              <a:spLocks/>
            </p:cNvSpPr>
            <p:nvPr userDrawn="1"/>
          </p:nvSpPr>
          <p:spPr>
            <a:xfrm>
              <a:off x="628650" y="357387"/>
              <a:ext cx="1752085" cy="554692"/>
            </a:xfrm>
            <a:prstGeom prst="rect">
              <a:avLst/>
            </a:prstGeom>
            <a:solidFill>
              <a:schemeClr val="accent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3600" dirty="0" smtClean="0">
                  <a:solidFill>
                    <a:schemeClr val="bg1"/>
                  </a:solidFill>
                </a:rPr>
                <a:t>ACTIVE</a:t>
              </a:r>
              <a:endParaRPr lang="en-US" sz="7200" dirty="0">
                <a:solidFill>
                  <a:schemeClr val="bg1"/>
                </a:solidFill>
              </a:endParaRPr>
            </a:p>
          </p:txBody>
        </p:sp>
      </p:grpSp>
    </p:spTree>
    <p:extLst>
      <p:ext uri="{BB962C8B-B14F-4D97-AF65-F5344CB8AC3E}">
        <p14:creationId xmlns:p14="http://schemas.microsoft.com/office/powerpoint/2010/main" val="1659663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20" name="Group 19"/>
          <p:cNvGrpSpPr/>
          <p:nvPr userDrawn="1"/>
        </p:nvGrpSpPr>
        <p:grpSpPr>
          <a:xfrm>
            <a:off x="629842" y="546821"/>
            <a:ext cx="3030235" cy="960704"/>
            <a:chOff x="446133" y="546821"/>
            <a:chExt cx="3030235" cy="960704"/>
          </a:xfrm>
        </p:grpSpPr>
        <p:sp>
          <p:nvSpPr>
            <p:cNvPr id="21" name="Title Placeholder 1"/>
            <p:cNvSpPr txBox="1">
              <a:spLocks/>
            </p:cNvSpPr>
            <p:nvPr userDrawn="1"/>
          </p:nvSpPr>
          <p:spPr>
            <a:xfrm>
              <a:off x="446133" y="952833"/>
              <a:ext cx="3030235" cy="554692"/>
            </a:xfrm>
            <a:prstGeom prst="rect">
              <a:avLst/>
            </a:prstGeom>
            <a:solidFill>
              <a:schemeClr val="accent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3600" dirty="0" smtClean="0">
                  <a:solidFill>
                    <a:schemeClr val="bg1"/>
                  </a:solidFill>
                </a:rPr>
                <a:t>INGREDIENTS</a:t>
              </a:r>
              <a:endParaRPr lang="en-US" sz="7200" dirty="0">
                <a:solidFill>
                  <a:schemeClr val="bg1"/>
                </a:solidFill>
              </a:endParaRPr>
            </a:p>
          </p:txBody>
        </p:sp>
        <p:sp>
          <p:nvSpPr>
            <p:cNvPr id="22" name="Title Placeholder 1"/>
            <p:cNvSpPr txBox="1">
              <a:spLocks/>
            </p:cNvSpPr>
            <p:nvPr userDrawn="1"/>
          </p:nvSpPr>
          <p:spPr>
            <a:xfrm>
              <a:off x="446133" y="546821"/>
              <a:ext cx="1110818" cy="357056"/>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nSpc>
                  <a:spcPct val="100000"/>
                </a:lnSpc>
              </a:pPr>
              <a:r>
                <a:rPr lang="en-US" sz="2400" dirty="0" smtClean="0">
                  <a:solidFill>
                    <a:schemeClr val="bg1"/>
                  </a:solidFill>
                  <a:latin typeface="Aaux ProThin" panose="00000400000000000000" pitchFamily="2" charset="0"/>
                </a:rPr>
                <a:t>ACTIVE</a:t>
              </a:r>
              <a:endParaRPr lang="en-US" sz="5400" dirty="0">
                <a:solidFill>
                  <a:schemeClr val="bg1"/>
                </a:solidFill>
                <a:latin typeface="Aaux ProThin" panose="00000400000000000000" pitchFamily="2" charset="0"/>
              </a:endParaRPr>
            </a:p>
          </p:txBody>
        </p:sp>
      </p:grpSp>
    </p:spTree>
    <p:extLst>
      <p:ext uri="{BB962C8B-B14F-4D97-AF65-F5344CB8AC3E}">
        <p14:creationId xmlns:p14="http://schemas.microsoft.com/office/powerpoint/2010/main" val="425253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859396"/>
            <a:ext cx="3803307" cy="582225"/>
          </a:xfrm>
          <a:prstGeom prst="rect">
            <a:avLst/>
          </a:prstGeom>
        </p:spPr>
        <p:txBody>
          <a:bodyPr/>
          <a:lstStyle>
            <a:lvl1pPr>
              <a:defRPr>
                <a:latin typeface="Aaux ProThin" panose="00000400000000000000" pitchFamily="2"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935974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0558652"/>
      </p:ext>
    </p:extLst>
  </p:cSld>
  <p:clrMap bg1="lt1" tx1="dk1" bg2="lt2" tx2="dk2" accent1="accent1" accent2="accent2" accent3="accent3" accent4="accent4" accent5="accent5" accent6="accent6" hlink="hlink" folHlink="folHlink"/>
  <p:sldLayoutIdLst>
    <p:sldLayoutId id="2147483672" r:id="rId1"/>
    <p:sldLayoutId id="2147483688" r:id="rId2"/>
    <p:sldLayoutId id="2147483661" r:id="rId3"/>
    <p:sldLayoutId id="2147483662" r:id="rId4"/>
    <p:sldLayoutId id="2147483673" r:id="rId5"/>
    <p:sldLayoutId id="2147483663" r:id="rId6"/>
    <p:sldLayoutId id="2147483664" r:id="rId7"/>
    <p:sldLayoutId id="2147483665" r:id="rId8"/>
    <p:sldLayoutId id="2147483666" r:id="rId9"/>
    <p:sldLayoutId id="2147483667" r:id="rId10"/>
    <p:sldLayoutId id="2147483668" r:id="rId11"/>
    <p:sldLayoutId id="2147483669" r:id="rId12"/>
    <p:sldLayoutId id="2147483687" r:id="rId13"/>
    <p:sldLayoutId id="2147483686" r:id="rId14"/>
  </p:sldLayoutIdLst>
  <p:txStyles>
    <p:title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hyperlink" Target="https://www.bc.edu/content/dam/files/schools/lsoe/cityconnects/pdf/City%20Connects%20Progress%20Report%202016.pdf" TargetMode="Externa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7.emf"/><Relationship Id="rId5" Type="http://schemas.openxmlformats.org/officeDocument/2006/relationships/oleObject" Target="../embeddings/oleObject2.bin"/><Relationship Id="rId4"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hyperlink" Target="http://nationathope.org/report-from-the-nation-download/" TargetMode="Externa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7.emf"/><Relationship Id="rId5" Type="http://schemas.openxmlformats.org/officeDocument/2006/relationships/oleObject" Target="../embeddings/oleObject3.bin"/><Relationship Id="rId4"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hyperlink" Target="https://www.cde.ca.gov/ci/gs/hs/documents/cpareport2010.pdf" TargetMode="External"/><Relationship Id="rId3" Type="http://schemas.openxmlformats.org/officeDocument/2006/relationships/tags" Target="../tags/tag7.xml"/><Relationship Id="rId7" Type="http://schemas.openxmlformats.org/officeDocument/2006/relationships/hyperlink" Target="https://www.air.org/sites/default/files/downloads/report/ECHSI_Impact_Study_Report_Final1_0.pdf" TargetMode="External"/><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17.emf"/><Relationship Id="rId5" Type="http://schemas.openxmlformats.org/officeDocument/2006/relationships/oleObject" Target="../embeddings/oleObject4.bin"/><Relationship Id="rId10" Type="http://schemas.openxmlformats.org/officeDocument/2006/relationships/hyperlink" Target="https://ies.ed.gov/ncee/wwc/Docs/InterventionReports/wwc_dual_enrollment_022817.pdf" TargetMode="External"/><Relationship Id="rId4" Type="http://schemas.openxmlformats.org/officeDocument/2006/relationships/slideLayout" Target="../slideLayouts/slideLayout14.xml"/><Relationship Id="rId9" Type="http://schemas.openxmlformats.org/officeDocument/2006/relationships/hyperlink" Target="https://casn.berkeley.edu/wp-content/uploads/resource_files/Whats_in_a_pathway_10-31-16.pdf" TargetMode="External"/></Relationships>
</file>

<file path=ppt/slides/_rels/slide4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hyperlink" Target="https://www.dol.gov/asp/evaluation/jdt/jdt.pdf" TargetMode="External"/><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17.emf"/><Relationship Id="rId5" Type="http://schemas.openxmlformats.org/officeDocument/2006/relationships/oleObject" Target="../embeddings/oleObject5.bin"/><Relationship Id="rId4"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openxmlformats.org/officeDocument/2006/relationships/hyperlink" Target="https://blockclubchicago.org/2019/06/07/the-story-of-perkins-bass-elementary-in-englewood-the-little-school-that-did/?mc_cid=280d86ecde&amp;mc_eid=907734bd90" TargetMode="External"/><Relationship Id="rId13" Type="http://schemas.openxmlformats.org/officeDocument/2006/relationships/hyperlink" Target="https://www2.ed.gov/rschstat/eval/high-school/personalized-learning-plans.pdf" TargetMode="External"/><Relationship Id="rId3" Type="http://schemas.openxmlformats.org/officeDocument/2006/relationships/tags" Target="../tags/tag11.xml"/><Relationship Id="rId7" Type="http://schemas.openxmlformats.org/officeDocument/2006/relationships/hyperlink" Target="http://www.cpacinc.org/materials-publications/programming-and-placement/aligning-the-iep-and-academic-content-standards-to-improve-academic-achievement/" TargetMode="External"/><Relationship Id="rId12" Type="http://schemas.openxmlformats.org/officeDocument/2006/relationships/hyperlink" Target="https://www.federalregister.gov/documents/2015/08/21/2015-20736/improving-the-academic-achievement-of-the-disadvantaged-assistance-to-states-for-the-education-of" TargetMode="External"/><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17.emf"/><Relationship Id="rId11" Type="http://schemas.openxmlformats.org/officeDocument/2006/relationships/hyperlink" Target="https://www.rand.org/pubs/research_reports/RR1365z2.html" TargetMode="External"/><Relationship Id="rId5" Type="http://schemas.openxmlformats.org/officeDocument/2006/relationships/oleObject" Target="../embeddings/oleObject6.bin"/><Relationship Id="rId10" Type="http://schemas.openxmlformats.org/officeDocument/2006/relationships/hyperlink" Target="http://www.ncwd-youth.info/wp-content/uploads/2016/11/PolicyBrief_issue_6.pdf" TargetMode="External"/><Relationship Id="rId4" Type="http://schemas.openxmlformats.org/officeDocument/2006/relationships/slideLayout" Target="../slideLayouts/slideLayout14.xml"/><Relationship Id="rId9" Type="http://schemas.openxmlformats.org/officeDocument/2006/relationships/hyperlink" Target="https://www.ncld.org/supporting-academic-succes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54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635499" y="4800600"/>
            <a:ext cx="2794001"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p:cNvSpPr txBox="1">
            <a:spLocks/>
          </p:cNvSpPr>
          <p:nvPr/>
        </p:nvSpPr>
        <p:spPr>
          <a:xfrm>
            <a:off x="2539998" y="2382154"/>
            <a:ext cx="4013202" cy="582225"/>
          </a:xfrm>
          <a:prstGeom prst="rect">
            <a:avLst/>
          </a:prstGeom>
          <a:solidFill>
            <a:schemeClr val="tx1"/>
          </a:solidFill>
        </p:spPr>
        <p:txBody>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gn="r">
              <a:lnSpc>
                <a:spcPct val="100000"/>
              </a:lnSpc>
            </a:pPr>
            <a:r>
              <a:rPr lang="en-US" sz="3200" dirty="0" smtClean="0">
                <a:solidFill>
                  <a:schemeClr val="bg1"/>
                </a:solidFill>
                <a:latin typeface="MonarkBold" panose="00000400000000000000" pitchFamily="2" charset="0"/>
              </a:rPr>
              <a:t>ACTIVE INGREDIENTS</a:t>
            </a:r>
            <a:endParaRPr lang="en-US" sz="3200" dirty="0">
              <a:solidFill>
                <a:schemeClr val="bg1"/>
              </a:solidFill>
              <a:latin typeface="MonarkBold" panose="00000400000000000000" pitchFamily="2" charset="0"/>
            </a:endParaRPr>
          </a:p>
        </p:txBody>
      </p:sp>
      <p:sp>
        <p:nvSpPr>
          <p:cNvPr id="6" name="Title 3"/>
          <p:cNvSpPr txBox="1">
            <a:spLocks/>
          </p:cNvSpPr>
          <p:nvPr/>
        </p:nvSpPr>
        <p:spPr>
          <a:xfrm>
            <a:off x="4635499" y="4352483"/>
            <a:ext cx="4006850" cy="1577064"/>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r>
              <a:rPr lang="en-US" sz="2800" b="1" dirty="0" smtClean="0">
                <a:latin typeface="+mn-lt"/>
              </a:rPr>
              <a:t>MORE</a:t>
            </a:r>
            <a:r>
              <a:rPr lang="en-US" sz="3200" dirty="0" smtClean="0">
                <a:latin typeface="+mn-lt"/>
              </a:rPr>
              <a:t> </a:t>
            </a:r>
          </a:p>
          <a:p>
            <a:r>
              <a:rPr lang="en-US" sz="3200" dirty="0" smtClean="0">
                <a:solidFill>
                  <a:schemeClr val="bg1"/>
                </a:solidFill>
              </a:rPr>
              <a:t>GREAT SEATS </a:t>
            </a:r>
          </a:p>
          <a:p>
            <a:r>
              <a:rPr lang="en-US" sz="2400" dirty="0" smtClean="0">
                <a:latin typeface="Aaux ProThin" panose="00000400000000000000" pitchFamily="2" charset="0"/>
              </a:rPr>
              <a:t>FOR KIDS</a:t>
            </a:r>
            <a:endParaRPr lang="en-US" sz="2400" dirty="0">
              <a:latin typeface="Aaux ProThin" panose="00000400000000000000" pitchFamily="2" charset="0"/>
            </a:endParaRPr>
          </a:p>
        </p:txBody>
      </p:sp>
      <p:sp>
        <p:nvSpPr>
          <p:cNvPr id="7" name="Rectangle 6"/>
          <p:cNvSpPr/>
          <p:nvPr/>
        </p:nvSpPr>
        <p:spPr>
          <a:xfrm>
            <a:off x="977900" y="1005214"/>
            <a:ext cx="3657600" cy="1200329"/>
          </a:xfrm>
          <a:prstGeom prst="rect">
            <a:avLst/>
          </a:prstGeom>
        </p:spPr>
        <p:txBody>
          <a:bodyPr wrap="square">
            <a:spAutoFit/>
          </a:bodyPr>
          <a:lstStyle/>
          <a:p>
            <a:pPr algn="r"/>
            <a:r>
              <a:rPr lang="en-US" i="1" dirty="0" smtClean="0">
                <a:latin typeface="+mj-lt"/>
              </a:rPr>
              <a:t>The </a:t>
            </a:r>
            <a:r>
              <a:rPr lang="en-US" dirty="0" smtClean="0">
                <a:solidFill>
                  <a:schemeClr val="accent4"/>
                </a:solidFill>
                <a:latin typeface="+mj-lt"/>
              </a:rPr>
              <a:t>RECIPE</a:t>
            </a:r>
            <a:r>
              <a:rPr lang="en-US" i="1" dirty="0" smtClean="0">
                <a:latin typeface="+mj-lt"/>
              </a:rPr>
              <a:t> </a:t>
            </a:r>
            <a:r>
              <a:rPr lang="en-US" i="1" dirty="0">
                <a:latin typeface="+mj-lt"/>
              </a:rPr>
              <a:t>for student </a:t>
            </a:r>
            <a:r>
              <a:rPr lang="en-US" i="1" dirty="0" smtClean="0">
                <a:latin typeface="+mj-lt"/>
              </a:rPr>
              <a:t>success is always high quality instruction which often requires </a:t>
            </a:r>
            <a:r>
              <a:rPr lang="en-US" i="1" dirty="0">
                <a:latin typeface="+mj-lt"/>
              </a:rPr>
              <a:t>ingredients </a:t>
            </a:r>
            <a:r>
              <a:rPr lang="en-US" i="1" dirty="0" smtClean="0">
                <a:latin typeface="+mj-lt"/>
              </a:rPr>
              <a:t>in conjunction with academics.</a:t>
            </a:r>
            <a:endParaRPr lang="en-US" i="1" dirty="0">
              <a:latin typeface="+mj-lt"/>
            </a:endParaRPr>
          </a:p>
        </p:txBody>
      </p:sp>
      <p:grpSp>
        <p:nvGrpSpPr>
          <p:cNvPr id="14" name="Group 13"/>
          <p:cNvGrpSpPr/>
          <p:nvPr/>
        </p:nvGrpSpPr>
        <p:grpSpPr>
          <a:xfrm>
            <a:off x="720724" y="3252542"/>
            <a:ext cx="7921625" cy="923330"/>
            <a:chOff x="720725" y="3097414"/>
            <a:chExt cx="7921625" cy="923330"/>
          </a:xfrm>
        </p:grpSpPr>
        <p:sp>
          <p:nvSpPr>
            <p:cNvPr id="8" name="Rectangle 7"/>
            <p:cNvSpPr/>
            <p:nvPr/>
          </p:nvSpPr>
          <p:spPr>
            <a:xfrm>
              <a:off x="720725" y="3097414"/>
              <a:ext cx="3914775" cy="923330"/>
            </a:xfrm>
            <a:prstGeom prst="rect">
              <a:avLst/>
            </a:prstGeom>
            <a:solidFill>
              <a:schemeClr val="bg1"/>
            </a:solidFill>
          </p:spPr>
          <p:txBody>
            <a:bodyPr wrap="square">
              <a:spAutoFit/>
            </a:bodyPr>
            <a:lstStyle/>
            <a:p>
              <a:pPr algn="r"/>
              <a:r>
                <a:rPr lang="en-US" dirty="0" smtClean="0">
                  <a:latin typeface="+mj-lt"/>
                </a:rPr>
                <a:t>Social &amp; Emotional</a:t>
              </a:r>
            </a:p>
            <a:p>
              <a:pPr algn="r"/>
              <a:r>
                <a:rPr lang="en-US" dirty="0" smtClean="0">
                  <a:latin typeface="+mj-lt"/>
                </a:rPr>
                <a:t>Applied </a:t>
              </a:r>
            </a:p>
            <a:p>
              <a:pPr algn="r"/>
              <a:r>
                <a:rPr lang="en-US" dirty="0" smtClean="0">
                  <a:latin typeface="+mj-lt"/>
                </a:rPr>
                <a:t>Personalized &amp; Individualized</a:t>
              </a:r>
            </a:p>
          </p:txBody>
        </p:sp>
        <p:sp>
          <p:nvSpPr>
            <p:cNvPr id="9" name="Title 3"/>
            <p:cNvSpPr txBox="1">
              <a:spLocks/>
            </p:cNvSpPr>
            <p:nvPr/>
          </p:nvSpPr>
          <p:spPr>
            <a:xfrm>
              <a:off x="4635500" y="3131296"/>
              <a:ext cx="4006850" cy="582225"/>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r>
                <a:rPr lang="en-US" sz="6000" dirty="0" smtClean="0">
                  <a:solidFill>
                    <a:schemeClr val="accent6"/>
                  </a:solidFill>
                  <a:latin typeface="Aaux ProThin Italic" panose="00000400000000000000" pitchFamily="2" charset="0"/>
                </a:rPr>
                <a:t>Learning</a:t>
              </a:r>
              <a:endParaRPr lang="en-US" sz="6000" dirty="0">
                <a:solidFill>
                  <a:schemeClr val="accent6"/>
                </a:solidFill>
                <a:latin typeface="Aaux ProThin Italic" panose="00000400000000000000" pitchFamily="2" charset="0"/>
              </a:endParaRPr>
            </a:p>
          </p:txBody>
        </p:sp>
        <p:cxnSp>
          <p:nvCxnSpPr>
            <p:cNvPr id="11" name="Straight Connector 10"/>
            <p:cNvCxnSpPr/>
            <p:nvPr/>
          </p:nvCxnSpPr>
          <p:spPr>
            <a:xfrm>
              <a:off x="4635500" y="3131296"/>
              <a:ext cx="0" cy="85650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553200" y="2600153"/>
            <a:ext cx="533400" cy="369332"/>
          </a:xfrm>
          <a:prstGeom prst="rect">
            <a:avLst/>
          </a:prstGeom>
          <a:noFill/>
        </p:spPr>
        <p:txBody>
          <a:bodyPr wrap="square" rtlCol="0">
            <a:spAutoFit/>
          </a:bodyPr>
          <a:lstStyle/>
          <a:p>
            <a:r>
              <a:rPr lang="en-US" i="1" dirty="0" smtClean="0">
                <a:latin typeface="+mj-lt"/>
              </a:rPr>
              <a:t>use</a:t>
            </a:r>
            <a:endParaRPr lang="en-US" i="1" dirty="0">
              <a:latin typeface="+mj-lt"/>
            </a:endParaRPr>
          </a:p>
        </p:txBody>
      </p:sp>
      <p:sp>
        <p:nvSpPr>
          <p:cNvPr id="13" name="TextBox 12"/>
          <p:cNvSpPr txBox="1"/>
          <p:nvPr/>
        </p:nvSpPr>
        <p:spPr>
          <a:xfrm>
            <a:off x="3702049" y="4352483"/>
            <a:ext cx="1047749" cy="369332"/>
          </a:xfrm>
          <a:prstGeom prst="rect">
            <a:avLst/>
          </a:prstGeom>
          <a:noFill/>
        </p:spPr>
        <p:txBody>
          <a:bodyPr wrap="square" rtlCol="0">
            <a:spAutoFit/>
          </a:bodyPr>
          <a:lstStyle/>
          <a:p>
            <a:r>
              <a:rPr lang="en-US" i="1" dirty="0">
                <a:latin typeface="+mj-lt"/>
              </a:rPr>
              <a:t>t</a:t>
            </a:r>
            <a:r>
              <a:rPr lang="en-US" i="1" dirty="0" smtClean="0">
                <a:latin typeface="+mj-lt"/>
              </a:rPr>
              <a:t>o create</a:t>
            </a:r>
            <a:endParaRPr lang="en-US" i="1" dirty="0">
              <a:latin typeface="+mj-lt"/>
            </a:endParaRPr>
          </a:p>
        </p:txBody>
      </p:sp>
    </p:spTree>
    <p:extLst>
      <p:ext uri="{BB962C8B-B14F-4D97-AF65-F5344CB8AC3E}">
        <p14:creationId xmlns:p14="http://schemas.microsoft.com/office/powerpoint/2010/main" val="1950989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1492439" y="3690954"/>
            <a:ext cx="1816026" cy="262589"/>
          </a:xfrm>
          <a:prstGeom prst="rect">
            <a:avLst/>
          </a:prstGeom>
          <a:solidFill>
            <a:schemeClr val="tx1"/>
          </a:solidFill>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bg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smtClean="0">
                <a:ln>
                  <a:noFill/>
                </a:ln>
                <a:solidFill>
                  <a:schemeClr val="bg1"/>
                </a:solidFill>
                <a:effectLst/>
                <a:uLnTx/>
                <a:uFillTx/>
                <a:latin typeface="Aaux ProRegular"/>
                <a:ea typeface="+mn-ea"/>
                <a:cs typeface="+mn-cs"/>
              </a:rPr>
              <a:t>PROJECT OVERVIEW</a:t>
            </a:r>
            <a:endParaRPr kumimoji="0" lang="en-US" sz="1500" b="0" i="0" u="none" strike="noStrike" kern="1200" cap="none" spc="0" normalizeH="0" baseline="0" noProof="0" dirty="0">
              <a:ln>
                <a:noFill/>
              </a:ln>
              <a:solidFill>
                <a:schemeClr val="bg1"/>
              </a:solidFill>
              <a:effectLst/>
              <a:uLnTx/>
              <a:uFillTx/>
              <a:latin typeface="Aaux ProRegular"/>
              <a:ea typeface="+mn-ea"/>
              <a:cs typeface="+mn-cs"/>
            </a:endParaRPr>
          </a:p>
        </p:txBody>
      </p:sp>
    </p:spTree>
    <p:extLst>
      <p:ext uri="{BB962C8B-B14F-4D97-AF65-F5344CB8AC3E}">
        <p14:creationId xmlns:p14="http://schemas.microsoft.com/office/powerpoint/2010/main" val="3599818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DA8C8"/>
        </a:solidFill>
        <a:effectLst/>
      </p:bgPr>
    </p:bg>
    <p:spTree>
      <p:nvGrpSpPr>
        <p:cNvPr id="1" name=""/>
        <p:cNvGrpSpPr/>
        <p:nvPr/>
      </p:nvGrpSpPr>
      <p:grpSpPr>
        <a:xfrm>
          <a:off x="0" y="0"/>
          <a:ext cx="0" cy="0"/>
          <a:chOff x="0" y="0"/>
          <a:chExt cx="0" cy="0"/>
        </a:xfrm>
      </p:grpSpPr>
      <p:grpSp>
        <p:nvGrpSpPr>
          <p:cNvPr id="18" name="Group 17"/>
          <p:cNvGrpSpPr/>
          <p:nvPr/>
        </p:nvGrpSpPr>
        <p:grpSpPr>
          <a:xfrm>
            <a:off x="5726072" y="0"/>
            <a:ext cx="3435476" cy="6858000"/>
            <a:chOff x="8833339" y="0"/>
            <a:chExt cx="3435476" cy="685800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833339" y="0"/>
              <a:ext cx="3435476" cy="685800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299" y="5968524"/>
              <a:ext cx="2300903" cy="613747"/>
            </a:xfrm>
            <a:prstGeom prst="rect">
              <a:avLst/>
            </a:prstGeom>
          </p:spPr>
        </p:pic>
      </p:grpSp>
      <p:sp>
        <p:nvSpPr>
          <p:cNvPr id="8" name="Rectangle 7"/>
          <p:cNvSpPr/>
          <p:nvPr/>
        </p:nvSpPr>
        <p:spPr>
          <a:xfrm>
            <a:off x="918863" y="3618832"/>
            <a:ext cx="1807712"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305098" y="4066161"/>
            <a:ext cx="3508433"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412682" y="3618832"/>
            <a:ext cx="1400849"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44061" y="3182127"/>
            <a:ext cx="2044469"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468263" y="2332796"/>
            <a:ext cx="4652203"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sz="3200" dirty="0" smtClean="0">
                <a:solidFill>
                  <a:schemeClr val="bg1"/>
                </a:solidFill>
                <a:latin typeface="Aaux ProThin" panose="00000400000000000000" pitchFamily="2" charset="0"/>
              </a:rPr>
              <a:t>ACTIVE INGREDIENTS PROJECT </a:t>
            </a:r>
            <a:r>
              <a:rPr lang="en-US" sz="3200" dirty="0" smtClean="0">
                <a:solidFill>
                  <a:schemeClr val="bg1"/>
                </a:solidFill>
              </a:rPr>
              <a:t>OVERVIEW</a:t>
            </a:r>
            <a:endParaRPr lang="en-US" sz="3200" dirty="0">
              <a:solidFill>
                <a:schemeClr val="bg1"/>
              </a:solidFill>
            </a:endParaRPr>
          </a:p>
        </p:txBody>
      </p:sp>
      <p:sp>
        <p:nvSpPr>
          <p:cNvPr id="13" name="Text Placeholder 3"/>
          <p:cNvSpPr txBox="1">
            <a:spLocks/>
          </p:cNvSpPr>
          <p:nvPr/>
        </p:nvSpPr>
        <p:spPr>
          <a:xfrm>
            <a:off x="719266" y="1178995"/>
            <a:ext cx="2880145" cy="295275"/>
          </a:xfrm>
          <a:prstGeom prst="rect">
            <a:avLst/>
          </a:prstGeom>
          <a:solidFill>
            <a:schemeClr val="tx1"/>
          </a:solidFill>
        </p:spPr>
        <p:txBody>
          <a:bodyPr anchor="ctr">
            <a:noAutofit/>
          </a:bodyPr>
          <a:lstStyle>
            <a:lvl1pPr marL="0" indent="0" algn="l" defTabSz="914400" rtl="0" eaLnBrk="1" latinLnBrk="0" hangingPunct="1">
              <a:lnSpc>
                <a:spcPct val="100000"/>
              </a:lnSpc>
              <a:spcBef>
                <a:spcPts val="0"/>
              </a:spcBef>
              <a:buFontTx/>
              <a:buNone/>
              <a:defRPr sz="1800" kern="1200">
                <a:solidFill>
                  <a:schemeClr val="bg1"/>
                </a:solidFill>
                <a:latin typeface="Aaux ProThi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smtClean="0"/>
              <a:t>WHAT ARE WE TRYING TO DO?</a:t>
            </a:r>
            <a:endParaRPr lang="en-US" sz="1600" i="1" dirty="0"/>
          </a:p>
        </p:txBody>
      </p:sp>
      <p:sp>
        <p:nvSpPr>
          <p:cNvPr id="5" name="Content Placeholder 4"/>
          <p:cNvSpPr>
            <a:spLocks noGrp="1"/>
          </p:cNvSpPr>
          <p:nvPr>
            <p:ph idx="1"/>
          </p:nvPr>
        </p:nvSpPr>
        <p:spPr/>
        <p:txBody>
          <a:bodyPr>
            <a:normAutofit/>
          </a:bodyPr>
          <a:lstStyle/>
          <a:p>
            <a:pPr lvl="0" indent="-127000">
              <a:lnSpc>
                <a:spcPct val="100000"/>
              </a:lnSpc>
              <a:spcBef>
                <a:spcPts val="300"/>
              </a:spcBef>
              <a:spcAft>
                <a:spcPts val="300"/>
              </a:spcAft>
              <a:buClr>
                <a:srgbClr val="000000"/>
              </a:buClr>
              <a:buSzPct val="100000"/>
              <a:buFont typeface="Arial"/>
              <a:buChar char="•"/>
            </a:pPr>
            <a:r>
              <a:rPr lang="en-US" kern="0" dirty="0">
                <a:solidFill>
                  <a:srgbClr val="000000"/>
                </a:solidFill>
                <a:latin typeface="+mn-lt"/>
                <a:cs typeface="Arial"/>
                <a:sym typeface="Arial"/>
              </a:rPr>
              <a:t>The Active Ingredients project is an opportunity for schools to </a:t>
            </a:r>
            <a:r>
              <a:rPr lang="en-US" kern="0" dirty="0" smtClean="0">
                <a:solidFill>
                  <a:srgbClr val="000000"/>
                </a:solidFill>
                <a:cs typeface="Arial"/>
                <a:sym typeface="Arial"/>
              </a:rPr>
              <a:t>DEMONSTRATE KEY OUTCOMES </a:t>
            </a:r>
            <a:r>
              <a:rPr lang="en-US" kern="0" dirty="0" smtClean="0">
                <a:solidFill>
                  <a:srgbClr val="000000"/>
                </a:solidFill>
                <a:latin typeface="+mn-lt"/>
                <a:cs typeface="Arial"/>
                <a:sym typeface="Arial"/>
              </a:rPr>
              <a:t>for </a:t>
            </a:r>
            <a:r>
              <a:rPr lang="en-US" kern="0" dirty="0">
                <a:solidFill>
                  <a:srgbClr val="000000"/>
                </a:solidFill>
                <a:latin typeface="+mn-lt"/>
                <a:cs typeface="Arial"/>
                <a:sym typeface="Arial"/>
              </a:rPr>
              <a:t>their students </a:t>
            </a:r>
            <a:r>
              <a:rPr lang="en-US" kern="0" dirty="0" smtClean="0">
                <a:solidFill>
                  <a:srgbClr val="000000"/>
                </a:solidFill>
                <a:latin typeface="+mn-lt"/>
                <a:cs typeface="Arial"/>
                <a:sym typeface="Arial"/>
              </a:rPr>
              <a:t>in addition to </a:t>
            </a:r>
            <a:r>
              <a:rPr lang="en-US" kern="0" dirty="0">
                <a:solidFill>
                  <a:srgbClr val="000000"/>
                </a:solidFill>
                <a:latin typeface="+mn-lt"/>
                <a:cs typeface="Arial"/>
                <a:sym typeface="Arial"/>
              </a:rPr>
              <a:t>test scores. This project aims to create an environment for </a:t>
            </a:r>
            <a:r>
              <a:rPr lang="en-US" kern="0" dirty="0" smtClean="0">
                <a:solidFill>
                  <a:srgbClr val="000000"/>
                </a:solidFill>
                <a:cs typeface="Arial"/>
                <a:sym typeface="Arial"/>
              </a:rPr>
              <a:t>RESPONSIBLE, REPLICABLE, </a:t>
            </a:r>
            <a:r>
              <a:rPr lang="en-US" kern="0" dirty="0" smtClean="0">
                <a:solidFill>
                  <a:srgbClr val="000000"/>
                </a:solidFill>
                <a:latin typeface="+mn-lt"/>
                <a:cs typeface="Arial"/>
                <a:sym typeface="Arial"/>
              </a:rPr>
              <a:t>and </a:t>
            </a:r>
            <a:r>
              <a:rPr lang="en-US" kern="0" dirty="0" smtClean="0">
                <a:solidFill>
                  <a:srgbClr val="000000"/>
                </a:solidFill>
                <a:cs typeface="Arial"/>
                <a:sym typeface="Arial"/>
              </a:rPr>
              <a:t>CREDIBLE</a:t>
            </a:r>
            <a:r>
              <a:rPr lang="en-US" kern="0" dirty="0" smtClean="0">
                <a:solidFill>
                  <a:srgbClr val="000000"/>
                </a:solidFill>
                <a:latin typeface="+mn-lt"/>
                <a:cs typeface="Arial"/>
                <a:sym typeface="Arial"/>
              </a:rPr>
              <a:t> </a:t>
            </a:r>
            <a:r>
              <a:rPr lang="en-US" kern="0" dirty="0">
                <a:solidFill>
                  <a:srgbClr val="000000"/>
                </a:solidFill>
                <a:latin typeface="+mn-lt"/>
                <a:cs typeface="Arial"/>
                <a:sym typeface="Arial"/>
              </a:rPr>
              <a:t>collection and reporting of </a:t>
            </a:r>
            <a:r>
              <a:rPr lang="en-US" kern="0" dirty="0" smtClean="0">
                <a:solidFill>
                  <a:srgbClr val="000000"/>
                </a:solidFill>
                <a:cs typeface="Arial"/>
                <a:sym typeface="Arial"/>
              </a:rPr>
              <a:t>ADDITIONAL MEASURES</a:t>
            </a:r>
            <a:r>
              <a:rPr lang="en-US" kern="0" dirty="0" smtClean="0">
                <a:solidFill>
                  <a:srgbClr val="000000"/>
                </a:solidFill>
                <a:latin typeface="+mn-lt"/>
                <a:cs typeface="Arial"/>
                <a:sym typeface="Arial"/>
              </a:rPr>
              <a:t> </a:t>
            </a:r>
            <a:r>
              <a:rPr lang="en-US" kern="0" dirty="0">
                <a:solidFill>
                  <a:srgbClr val="000000"/>
                </a:solidFill>
                <a:latin typeface="+mn-lt"/>
                <a:cs typeface="Arial"/>
                <a:sym typeface="Arial"/>
              </a:rPr>
              <a:t>of student and school success, in tandem with traditional measures of academic success. </a:t>
            </a:r>
          </a:p>
          <a:p>
            <a:endParaRPr lang="en-US" dirty="0"/>
          </a:p>
        </p:txBody>
      </p:sp>
    </p:spTree>
    <p:extLst>
      <p:ext uri="{BB962C8B-B14F-4D97-AF65-F5344CB8AC3E}">
        <p14:creationId xmlns:p14="http://schemas.microsoft.com/office/powerpoint/2010/main" val="175710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A8C8"/>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21" y="0"/>
            <a:ext cx="10281859" cy="6858000"/>
          </a:xfrm>
          <a:prstGeom prst="rect">
            <a:avLst/>
          </a:prstGeom>
        </p:spPr>
      </p:pic>
      <p:grpSp>
        <p:nvGrpSpPr>
          <p:cNvPr id="18" name="Group 17"/>
          <p:cNvGrpSpPr/>
          <p:nvPr/>
        </p:nvGrpSpPr>
        <p:grpSpPr>
          <a:xfrm>
            <a:off x="5726072" y="0"/>
            <a:ext cx="3435476" cy="6858000"/>
            <a:chOff x="8833339" y="0"/>
            <a:chExt cx="3435476" cy="6858000"/>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833339" y="0"/>
              <a:ext cx="3435476" cy="68580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8299" y="5968524"/>
              <a:ext cx="2300903" cy="613747"/>
            </a:xfrm>
            <a:prstGeom prst="rect">
              <a:avLst/>
            </a:prstGeom>
          </p:spPr>
        </p:pic>
      </p:grpSp>
      <p:sp>
        <p:nvSpPr>
          <p:cNvPr id="4" name="Title 3"/>
          <p:cNvSpPr>
            <a:spLocks noGrp="1"/>
          </p:cNvSpPr>
          <p:nvPr>
            <p:ph type="title"/>
          </p:nvPr>
        </p:nvSpPr>
        <p:spPr/>
        <p:txBody>
          <a:bodyPr/>
          <a:lstStyle/>
          <a:p>
            <a:r>
              <a:rPr lang="en-US" sz="3200" dirty="0" smtClean="0">
                <a:solidFill>
                  <a:schemeClr val="bg1"/>
                </a:solidFill>
                <a:latin typeface="Aaux ProThin" panose="00000400000000000000" pitchFamily="2" charset="0"/>
              </a:rPr>
              <a:t>ACTIVE INGREDIENTS PROJECT </a:t>
            </a:r>
            <a:r>
              <a:rPr lang="en-US" sz="3200" dirty="0" smtClean="0">
                <a:solidFill>
                  <a:schemeClr val="bg1"/>
                </a:solidFill>
              </a:rPr>
              <a:t>OVERVIEW</a:t>
            </a:r>
            <a:endParaRPr lang="en-US" sz="3200" dirty="0">
              <a:solidFill>
                <a:schemeClr val="bg1"/>
              </a:solidFill>
            </a:endParaRPr>
          </a:p>
        </p:txBody>
      </p:sp>
      <p:sp>
        <p:nvSpPr>
          <p:cNvPr id="13" name="Text Placeholder 3"/>
          <p:cNvSpPr txBox="1">
            <a:spLocks/>
          </p:cNvSpPr>
          <p:nvPr/>
        </p:nvSpPr>
        <p:spPr>
          <a:xfrm>
            <a:off x="719266" y="1178995"/>
            <a:ext cx="2880145" cy="295275"/>
          </a:xfrm>
          <a:prstGeom prst="rect">
            <a:avLst/>
          </a:prstGeom>
          <a:solidFill>
            <a:schemeClr val="tx1"/>
          </a:solidFill>
        </p:spPr>
        <p:txBody>
          <a:bodyPr anchor="ctr">
            <a:noAutofit/>
          </a:bodyPr>
          <a:lstStyle>
            <a:lvl1pPr marL="0" indent="0" algn="l" defTabSz="914400" rtl="0" eaLnBrk="1" latinLnBrk="0" hangingPunct="1">
              <a:lnSpc>
                <a:spcPct val="100000"/>
              </a:lnSpc>
              <a:spcBef>
                <a:spcPts val="0"/>
              </a:spcBef>
              <a:buFontTx/>
              <a:buNone/>
              <a:defRPr sz="1800" kern="1200">
                <a:solidFill>
                  <a:schemeClr val="bg1"/>
                </a:solidFill>
                <a:latin typeface="Aaux ProThi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smtClean="0"/>
              <a:t>WHAT ARE WE TRYING TO DO?</a:t>
            </a:r>
            <a:endParaRPr lang="en-US" sz="1600" i="1" dirty="0"/>
          </a:p>
        </p:txBody>
      </p:sp>
      <p:sp>
        <p:nvSpPr>
          <p:cNvPr id="3" name="Rectangle 2"/>
          <p:cNvSpPr/>
          <p:nvPr/>
        </p:nvSpPr>
        <p:spPr>
          <a:xfrm>
            <a:off x="2497097" y="1761220"/>
            <a:ext cx="6457949" cy="3046988"/>
          </a:xfrm>
          <a:prstGeom prst="rect">
            <a:avLst/>
          </a:prstGeom>
        </p:spPr>
        <p:txBody>
          <a:bodyPr wrap="square">
            <a:spAutoFit/>
          </a:bodyPr>
          <a:lstStyle/>
          <a:p>
            <a:pPr algn="r"/>
            <a:r>
              <a:rPr lang="en-US" sz="3200" kern="0" dirty="0" smtClean="0">
                <a:solidFill>
                  <a:schemeClr val="bg1"/>
                </a:solidFill>
                <a:latin typeface="Aaux ProThin" panose="00000400000000000000" pitchFamily="2" charset="0"/>
                <a:cs typeface="Arial"/>
                <a:sym typeface="Arial"/>
              </a:rPr>
              <a:t>Demonstrate key outcomes</a:t>
            </a:r>
          </a:p>
          <a:p>
            <a:pPr algn="r"/>
            <a:r>
              <a:rPr lang="en-US" sz="3200" kern="0" dirty="0" smtClean="0">
                <a:solidFill>
                  <a:schemeClr val="bg1"/>
                </a:solidFill>
                <a:latin typeface="Aaux ProThin" panose="00000400000000000000" pitchFamily="2" charset="0"/>
                <a:cs typeface="Arial"/>
                <a:sym typeface="Arial"/>
              </a:rPr>
              <a:t> </a:t>
            </a:r>
          </a:p>
          <a:p>
            <a:pPr algn="r"/>
            <a:r>
              <a:rPr lang="en-US" sz="3200" kern="0" dirty="0" smtClean="0">
                <a:solidFill>
                  <a:schemeClr val="bg1"/>
                </a:solidFill>
                <a:latin typeface="Aaux ProThin" panose="00000400000000000000" pitchFamily="2" charset="0"/>
                <a:cs typeface="Arial"/>
                <a:sym typeface="Arial"/>
              </a:rPr>
              <a:t>Additional </a:t>
            </a:r>
            <a:r>
              <a:rPr lang="en-US" sz="3200" kern="0" dirty="0" smtClean="0">
                <a:solidFill>
                  <a:schemeClr val="bg1"/>
                </a:solidFill>
                <a:latin typeface="Aaux ProThin" panose="00000400000000000000" pitchFamily="2" charset="0"/>
                <a:cs typeface="Arial"/>
                <a:sym typeface="Arial"/>
              </a:rPr>
              <a:t>measures: </a:t>
            </a:r>
            <a:endParaRPr lang="en-US" sz="3200" kern="0" dirty="0" smtClean="0">
              <a:solidFill>
                <a:schemeClr val="bg1"/>
              </a:solidFill>
              <a:latin typeface="Aaux ProThin" panose="00000400000000000000" pitchFamily="2" charset="0"/>
              <a:cs typeface="Arial"/>
              <a:sym typeface="Arial"/>
            </a:endParaRPr>
          </a:p>
          <a:p>
            <a:pPr algn="r"/>
            <a:r>
              <a:rPr lang="en-US" sz="3200" kern="0" dirty="0" smtClean="0">
                <a:solidFill>
                  <a:schemeClr val="bg1"/>
                </a:solidFill>
                <a:latin typeface="Aaux ProThin" panose="00000400000000000000" pitchFamily="2" charset="0"/>
                <a:cs typeface="Arial"/>
                <a:sym typeface="Arial"/>
              </a:rPr>
              <a:t>	</a:t>
            </a:r>
            <a:r>
              <a:rPr lang="en-US" sz="3200" kern="0" dirty="0" smtClean="0">
                <a:solidFill>
                  <a:schemeClr val="bg1"/>
                </a:solidFill>
                <a:latin typeface="Aaux ProThin" panose="00000400000000000000" pitchFamily="2" charset="0"/>
                <a:cs typeface="Arial"/>
                <a:sym typeface="Arial"/>
              </a:rPr>
              <a:t>Responsible</a:t>
            </a:r>
            <a:endParaRPr lang="en-US" sz="3200" kern="0" dirty="0" smtClean="0">
              <a:solidFill>
                <a:schemeClr val="bg1"/>
              </a:solidFill>
              <a:latin typeface="Aaux ProThin" panose="00000400000000000000" pitchFamily="2" charset="0"/>
              <a:cs typeface="Arial"/>
              <a:sym typeface="Arial"/>
            </a:endParaRPr>
          </a:p>
          <a:p>
            <a:pPr algn="r"/>
            <a:r>
              <a:rPr lang="en-US" sz="3200" kern="0" dirty="0" smtClean="0">
                <a:solidFill>
                  <a:schemeClr val="bg1"/>
                </a:solidFill>
                <a:latin typeface="Aaux ProThin" panose="00000400000000000000" pitchFamily="2" charset="0"/>
                <a:cs typeface="Arial"/>
                <a:sym typeface="Arial"/>
              </a:rPr>
              <a:t>	Replicable</a:t>
            </a:r>
          </a:p>
          <a:p>
            <a:pPr algn="r"/>
            <a:r>
              <a:rPr lang="en-US" sz="3200" kern="0" dirty="0" smtClean="0">
                <a:solidFill>
                  <a:schemeClr val="bg1"/>
                </a:solidFill>
                <a:latin typeface="Aaux ProThin" panose="00000400000000000000" pitchFamily="2" charset="0"/>
                <a:cs typeface="Arial"/>
                <a:sym typeface="Arial"/>
              </a:rPr>
              <a:t>	Credible</a:t>
            </a:r>
            <a:endParaRPr lang="en-US" sz="3200" dirty="0">
              <a:solidFill>
                <a:schemeClr val="bg1"/>
              </a:solidFill>
              <a:latin typeface="Aaux ProThin" panose="00000400000000000000" pitchFamily="2" charset="0"/>
            </a:endParaRPr>
          </a:p>
        </p:txBody>
      </p:sp>
    </p:spTree>
    <p:extLst>
      <p:ext uri="{BB962C8B-B14F-4D97-AF65-F5344CB8AC3E}">
        <p14:creationId xmlns:p14="http://schemas.microsoft.com/office/powerpoint/2010/main" val="2590223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ectangle 7"/>
          <p:cNvSpPr/>
          <p:nvPr/>
        </p:nvSpPr>
        <p:spPr>
          <a:xfrm>
            <a:off x="4064229" y="1860253"/>
            <a:ext cx="2669080"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346959" y="3421870"/>
            <a:ext cx="3879273"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01649" y="4551707"/>
            <a:ext cx="3220875"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46040" y="3023342"/>
            <a:ext cx="2576484"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80030" y="2619591"/>
            <a:ext cx="2995585"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p:txBody>
          <a:bodyPr>
            <a:normAutofit/>
          </a:bodyPr>
          <a:lstStyle/>
          <a:p>
            <a:r>
              <a:rPr lang="en-US" dirty="0">
                <a:latin typeface="+mn-lt"/>
              </a:rPr>
              <a:t>A substantial body of </a:t>
            </a:r>
            <a:r>
              <a:rPr lang="en-US" dirty="0" smtClean="0"/>
              <a:t>RESEARCH SHOWS </a:t>
            </a:r>
            <a:r>
              <a:rPr lang="en-US" dirty="0" smtClean="0">
                <a:latin typeface="+mn-lt"/>
              </a:rPr>
              <a:t>that </a:t>
            </a:r>
            <a:r>
              <a:rPr lang="en-US" dirty="0">
                <a:latin typeface="+mn-lt"/>
              </a:rPr>
              <a:t>supporting students’ development in other domains (such as </a:t>
            </a:r>
            <a:r>
              <a:rPr lang="en-US" dirty="0" smtClean="0"/>
              <a:t>SOCIAL, EMOTIONAL</a:t>
            </a:r>
            <a:r>
              <a:rPr lang="en-US" dirty="0" smtClean="0">
                <a:latin typeface="+mn-lt"/>
              </a:rPr>
              <a:t>, </a:t>
            </a:r>
            <a:r>
              <a:rPr lang="en-US" dirty="0">
                <a:latin typeface="+mn-lt"/>
              </a:rPr>
              <a:t>attitudinal, and </a:t>
            </a:r>
            <a:r>
              <a:rPr lang="en-US" dirty="0" smtClean="0"/>
              <a:t>BEHAVIORAL</a:t>
            </a:r>
            <a:r>
              <a:rPr lang="en-US" dirty="0" smtClean="0">
                <a:latin typeface="+mn-lt"/>
              </a:rPr>
              <a:t>) </a:t>
            </a:r>
            <a:r>
              <a:rPr lang="en-US" dirty="0">
                <a:latin typeface="+mn-lt"/>
              </a:rPr>
              <a:t>can have a </a:t>
            </a:r>
            <a:r>
              <a:rPr lang="en-US" dirty="0" smtClean="0"/>
              <a:t>POSITIVE IMPACT </a:t>
            </a:r>
            <a:r>
              <a:rPr lang="en-US" dirty="0" smtClean="0">
                <a:latin typeface="+mn-lt"/>
              </a:rPr>
              <a:t>on </a:t>
            </a:r>
            <a:r>
              <a:rPr lang="en-US" dirty="0">
                <a:latin typeface="+mn-lt"/>
              </a:rPr>
              <a:t>students’ </a:t>
            </a:r>
            <a:r>
              <a:rPr lang="en-US" dirty="0" smtClean="0"/>
              <a:t>ACADEMIC ACHIEVEMENT</a:t>
            </a:r>
            <a:r>
              <a:rPr lang="en-US" dirty="0" smtClean="0">
                <a:latin typeface="+mn-lt"/>
              </a:rPr>
              <a:t>. </a:t>
            </a:r>
            <a:r>
              <a:rPr lang="en-US" dirty="0">
                <a:latin typeface="+mn-lt"/>
              </a:rPr>
              <a:t>Many schools aim to maximize student success by supporting learning in these additional domains; therefore, test scores alone cannot </a:t>
            </a:r>
            <a:r>
              <a:rPr lang="en-US" dirty="0" smtClean="0"/>
              <a:t>PAINT A FULL PICTURE </a:t>
            </a:r>
            <a:r>
              <a:rPr lang="en-US" dirty="0" smtClean="0">
                <a:latin typeface="+mn-lt"/>
              </a:rPr>
              <a:t>of </a:t>
            </a:r>
            <a:r>
              <a:rPr lang="en-US" dirty="0">
                <a:latin typeface="+mn-lt"/>
              </a:rPr>
              <a:t>their program and its impact on students. </a:t>
            </a:r>
          </a:p>
          <a:p>
            <a:endParaRPr lang="en-US" dirty="0"/>
          </a:p>
        </p:txBody>
      </p:sp>
      <p:sp>
        <p:nvSpPr>
          <p:cNvPr id="2" name="Title 1"/>
          <p:cNvSpPr>
            <a:spLocks noGrp="1"/>
          </p:cNvSpPr>
          <p:nvPr>
            <p:ph type="title"/>
          </p:nvPr>
        </p:nvSpPr>
        <p:spPr/>
        <p:txBody>
          <a:bodyPr/>
          <a:lstStyle/>
          <a:p>
            <a:r>
              <a:rPr lang="en-US" dirty="0">
                <a:solidFill>
                  <a:schemeClr val="bg1"/>
                </a:solidFill>
              </a:rPr>
              <a:t>ACTIVE INGREDIENTS PROJECT </a:t>
            </a:r>
            <a:r>
              <a:rPr lang="en-US" dirty="0">
                <a:solidFill>
                  <a:schemeClr val="bg1"/>
                </a:solidFill>
                <a:latin typeface="Aaux ProThin Italic" panose="00000400000000000000" pitchFamily="2" charset="0"/>
              </a:rPr>
              <a:t>OVERVIEW</a:t>
            </a:r>
            <a:endParaRPr lang="en-US" dirty="0"/>
          </a:p>
        </p:txBody>
      </p:sp>
      <p:sp>
        <p:nvSpPr>
          <p:cNvPr id="9" name="Text Placeholder 3"/>
          <p:cNvSpPr txBox="1">
            <a:spLocks/>
          </p:cNvSpPr>
          <p:nvPr/>
        </p:nvSpPr>
        <p:spPr>
          <a:xfrm>
            <a:off x="719266" y="1178995"/>
            <a:ext cx="3254218" cy="295275"/>
          </a:xfrm>
          <a:prstGeom prst="rect">
            <a:avLst/>
          </a:prstGeom>
          <a:solidFill>
            <a:schemeClr val="tx1"/>
          </a:solidFill>
        </p:spPr>
        <p:txBody>
          <a:bodyPr anchor="ctr">
            <a:noAutofit/>
          </a:bodyPr>
          <a:lstStyle>
            <a:lvl1pPr marL="0" indent="0" algn="l" defTabSz="914400" rtl="0" eaLnBrk="1" latinLnBrk="0" hangingPunct="1">
              <a:lnSpc>
                <a:spcPct val="100000"/>
              </a:lnSpc>
              <a:spcBef>
                <a:spcPts val="0"/>
              </a:spcBef>
              <a:buFontTx/>
              <a:buNone/>
              <a:defRPr sz="1800" kern="1200">
                <a:solidFill>
                  <a:schemeClr val="bg1"/>
                </a:solidFill>
                <a:latin typeface="Aaux ProThi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smtClean="0"/>
              <a:t>WHY ARE WE TRYING TO DO THIS?</a:t>
            </a:r>
            <a:endParaRPr lang="en-US" sz="1600" i="1" dirty="0"/>
          </a:p>
        </p:txBody>
      </p:sp>
    </p:spTree>
    <p:extLst>
      <p:ext uri="{BB962C8B-B14F-4D97-AF65-F5344CB8AC3E}">
        <p14:creationId xmlns:p14="http://schemas.microsoft.com/office/powerpoint/2010/main" val="739049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232" t="988" r="15617" b="10722"/>
          <a:stretch/>
        </p:blipFill>
        <p:spPr>
          <a:xfrm>
            <a:off x="42862" y="1"/>
            <a:ext cx="9101139" cy="6858000"/>
          </a:xfrm>
          <a:prstGeom prst="rect">
            <a:avLst/>
          </a:prstGeom>
        </p:spPr>
      </p:pic>
      <p:grpSp>
        <p:nvGrpSpPr>
          <p:cNvPr id="6" name="Group 5"/>
          <p:cNvGrpSpPr/>
          <p:nvPr/>
        </p:nvGrpSpPr>
        <p:grpSpPr>
          <a:xfrm>
            <a:off x="5737100" y="1"/>
            <a:ext cx="3435476" cy="6857999"/>
            <a:chOff x="5726072" y="1"/>
            <a:chExt cx="3435476" cy="6857999"/>
          </a:xfrm>
          <a:solidFill>
            <a:schemeClr val="accent4"/>
          </a:solidFill>
        </p:grpSpPr>
        <p:sp>
          <p:nvSpPr>
            <p:cNvPr id="4" name="Right Triangle 3"/>
            <p:cNvSpPr/>
            <p:nvPr/>
          </p:nvSpPr>
          <p:spPr>
            <a:xfrm flipH="1">
              <a:off x="5726072" y="1"/>
              <a:ext cx="3435476" cy="68579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1032" y="5968524"/>
              <a:ext cx="2300903" cy="613747"/>
            </a:xfrm>
            <a:prstGeom prst="rect">
              <a:avLst/>
            </a:prstGeom>
            <a:grpFill/>
          </p:spPr>
        </p:pic>
      </p:grpSp>
      <p:sp>
        <p:nvSpPr>
          <p:cNvPr id="9" name="Text Placeholder 3"/>
          <p:cNvSpPr txBox="1">
            <a:spLocks/>
          </p:cNvSpPr>
          <p:nvPr/>
        </p:nvSpPr>
        <p:spPr>
          <a:xfrm>
            <a:off x="719266" y="1178995"/>
            <a:ext cx="3254218" cy="295275"/>
          </a:xfrm>
          <a:prstGeom prst="rect">
            <a:avLst/>
          </a:prstGeom>
          <a:solidFill>
            <a:schemeClr val="tx1"/>
          </a:solidFill>
        </p:spPr>
        <p:txBody>
          <a:bodyPr anchor="ctr">
            <a:noAutofit/>
          </a:bodyPr>
          <a:lstStyle>
            <a:lvl1pPr marL="0" indent="0" algn="l" defTabSz="914400" rtl="0" eaLnBrk="1" latinLnBrk="0" hangingPunct="1">
              <a:lnSpc>
                <a:spcPct val="100000"/>
              </a:lnSpc>
              <a:spcBef>
                <a:spcPts val="0"/>
              </a:spcBef>
              <a:buFontTx/>
              <a:buNone/>
              <a:defRPr sz="1800" kern="1200">
                <a:solidFill>
                  <a:schemeClr val="bg1"/>
                </a:solidFill>
                <a:latin typeface="Aaux ProThi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smtClean="0"/>
              <a:t>WHY ARE WE TRYING TO DO THIS?</a:t>
            </a:r>
            <a:endParaRPr lang="en-US" sz="1600" i="1" dirty="0"/>
          </a:p>
        </p:txBody>
      </p:sp>
      <p:sp>
        <p:nvSpPr>
          <p:cNvPr id="2" name="Title 1"/>
          <p:cNvSpPr>
            <a:spLocks noGrp="1"/>
          </p:cNvSpPr>
          <p:nvPr>
            <p:ph type="title"/>
          </p:nvPr>
        </p:nvSpPr>
        <p:spPr/>
        <p:txBody>
          <a:bodyPr/>
          <a:lstStyle/>
          <a:p>
            <a:r>
              <a:rPr lang="en-US" dirty="0">
                <a:solidFill>
                  <a:schemeClr val="bg1"/>
                </a:solidFill>
              </a:rPr>
              <a:t>ACTIVE INGREDIENTS PROJECT </a:t>
            </a:r>
            <a:r>
              <a:rPr lang="en-US" dirty="0">
                <a:solidFill>
                  <a:schemeClr val="bg1"/>
                </a:solidFill>
                <a:latin typeface="Aaux ProThin Italic" panose="00000400000000000000" pitchFamily="2" charset="0"/>
              </a:rPr>
              <a:t>OVERVIEW</a:t>
            </a:r>
            <a:endParaRPr lang="en-US" dirty="0"/>
          </a:p>
        </p:txBody>
      </p:sp>
      <p:sp>
        <p:nvSpPr>
          <p:cNvPr id="18" name="Rectangle 17"/>
          <p:cNvSpPr/>
          <p:nvPr/>
        </p:nvSpPr>
        <p:spPr>
          <a:xfrm>
            <a:off x="2508125" y="2563459"/>
            <a:ext cx="6457949" cy="2985433"/>
          </a:xfrm>
          <a:prstGeom prst="rect">
            <a:avLst/>
          </a:prstGeom>
        </p:spPr>
        <p:txBody>
          <a:bodyPr wrap="square">
            <a:spAutoFit/>
          </a:bodyPr>
          <a:lstStyle/>
          <a:p>
            <a:pPr algn="r"/>
            <a:r>
              <a:rPr lang="en-US" sz="3200" kern="0" dirty="0" smtClean="0">
                <a:solidFill>
                  <a:schemeClr val="bg1"/>
                </a:solidFill>
                <a:latin typeface="Aaux ProThin" panose="00000400000000000000" pitchFamily="2" charset="0"/>
                <a:cs typeface="Arial"/>
              </a:rPr>
              <a:t>Development </a:t>
            </a:r>
          </a:p>
          <a:p>
            <a:pPr algn="r"/>
            <a:r>
              <a:rPr lang="en-US" sz="3200" kern="0" dirty="0" smtClean="0">
                <a:solidFill>
                  <a:schemeClr val="bg1"/>
                </a:solidFill>
                <a:latin typeface="Aaux ProThin" panose="00000400000000000000" pitchFamily="2" charset="0"/>
                <a:cs typeface="Arial"/>
              </a:rPr>
              <a:t>in Other Domains </a:t>
            </a:r>
            <a:r>
              <a:rPr lang="en-US" sz="3200" kern="0" dirty="0" smtClean="0">
                <a:solidFill>
                  <a:schemeClr val="bg1"/>
                </a:solidFill>
                <a:latin typeface="Aaux ProThin" panose="00000400000000000000" pitchFamily="2" charset="0"/>
                <a:cs typeface="Arial"/>
                <a:sym typeface="Arial"/>
              </a:rPr>
              <a:t> </a:t>
            </a:r>
          </a:p>
          <a:p>
            <a:pPr algn="r"/>
            <a:r>
              <a:rPr lang="en-US" sz="3200" kern="0" dirty="0" smtClean="0">
                <a:solidFill>
                  <a:schemeClr val="bg1"/>
                </a:solidFill>
                <a:latin typeface="Aaux ProThin" panose="00000400000000000000" pitchFamily="2" charset="0"/>
                <a:cs typeface="Arial"/>
              </a:rPr>
              <a:t>Positive Impact on Students’ Academic Achievement</a:t>
            </a:r>
            <a:endParaRPr lang="en-US" sz="3200" kern="0" dirty="0">
              <a:solidFill>
                <a:schemeClr val="bg1"/>
              </a:solidFill>
              <a:latin typeface="Aaux ProThin" panose="00000400000000000000" pitchFamily="2" charset="0"/>
              <a:cs typeface="Arial"/>
              <a:sym typeface="Arial"/>
            </a:endParaRPr>
          </a:p>
          <a:p>
            <a:pPr algn="r"/>
            <a:endParaRPr lang="en-US" sz="2800" kern="0" dirty="0" smtClean="0">
              <a:solidFill>
                <a:schemeClr val="bg1"/>
              </a:solidFill>
              <a:latin typeface="Aaux ProThin" panose="00000400000000000000" pitchFamily="2" charset="0"/>
              <a:cs typeface="Arial"/>
              <a:sym typeface="Arial"/>
            </a:endParaRPr>
          </a:p>
          <a:p>
            <a:pPr algn="r"/>
            <a:r>
              <a:rPr lang="en-US" sz="3200" kern="0" dirty="0" smtClean="0">
                <a:solidFill>
                  <a:schemeClr val="bg1"/>
                </a:solidFill>
                <a:latin typeface="Aaux ProThin" panose="00000400000000000000" pitchFamily="2" charset="0"/>
                <a:cs typeface="Arial"/>
              </a:rPr>
              <a:t>Paint A Fuller Picture </a:t>
            </a:r>
            <a:endParaRPr lang="en-US" sz="3200" kern="0" dirty="0">
              <a:solidFill>
                <a:schemeClr val="bg1"/>
              </a:solidFill>
              <a:latin typeface="Aaux ProThin" panose="00000400000000000000" pitchFamily="2" charset="0"/>
              <a:cs typeface="Arial"/>
            </a:endParaRPr>
          </a:p>
        </p:txBody>
      </p:sp>
    </p:spTree>
    <p:extLst>
      <p:ext uri="{BB962C8B-B14F-4D97-AF65-F5344CB8AC3E}">
        <p14:creationId xmlns:p14="http://schemas.microsoft.com/office/powerpoint/2010/main" val="12645011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1330036" y="3421870"/>
            <a:ext cx="6758247"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0552" y="3023342"/>
            <a:ext cx="1184256"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777344" y="3023342"/>
            <a:ext cx="2560321"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86000" y="2619591"/>
            <a:ext cx="5719156"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p:txBody>
          <a:bodyPr>
            <a:normAutofit/>
          </a:bodyPr>
          <a:lstStyle/>
          <a:p>
            <a:r>
              <a:rPr lang="en-US" dirty="0">
                <a:latin typeface="+mn-lt"/>
              </a:rPr>
              <a:t>It is not the intention of those contributing to the project to replace existing academic measures, but rather to </a:t>
            </a:r>
            <a:r>
              <a:rPr lang="en-US" dirty="0" smtClean="0"/>
              <a:t>ENHANCE STORIES OF PROGRAMMATIC IMPACT </a:t>
            </a:r>
            <a:r>
              <a:rPr lang="en-US" dirty="0" smtClean="0">
                <a:latin typeface="+mn-lt"/>
              </a:rPr>
              <a:t>with </a:t>
            </a:r>
            <a:r>
              <a:rPr lang="en-US" dirty="0">
                <a:latin typeface="+mn-lt"/>
              </a:rPr>
              <a:t>the addition of data </a:t>
            </a:r>
            <a:r>
              <a:rPr lang="en-US" dirty="0" smtClean="0"/>
              <a:t>TIGHTLY ALIGNED </a:t>
            </a:r>
            <a:r>
              <a:rPr lang="en-US" dirty="0" smtClean="0">
                <a:latin typeface="+mn-lt"/>
              </a:rPr>
              <a:t>to </a:t>
            </a:r>
            <a:r>
              <a:rPr lang="en-US" dirty="0" smtClean="0"/>
              <a:t>SCHOOL MISSIONS AND THEORIES OF CHANGE</a:t>
            </a:r>
            <a:r>
              <a:rPr lang="en-US" dirty="0" smtClean="0">
                <a:latin typeface="+mn-lt"/>
              </a:rPr>
              <a:t>. </a:t>
            </a:r>
            <a:r>
              <a:rPr lang="en-US" dirty="0">
                <a:latin typeface="+mn-lt"/>
              </a:rPr>
              <a:t>The pilot will allow schools the space to innovate without consequence, in order to find ways to better tell their story with data. </a:t>
            </a:r>
          </a:p>
          <a:p>
            <a:endParaRPr lang="en-US" dirty="0"/>
          </a:p>
        </p:txBody>
      </p:sp>
      <p:sp>
        <p:nvSpPr>
          <p:cNvPr id="4" name="Title 3"/>
          <p:cNvSpPr>
            <a:spLocks noGrp="1"/>
          </p:cNvSpPr>
          <p:nvPr>
            <p:ph type="title"/>
          </p:nvPr>
        </p:nvSpPr>
        <p:spPr/>
        <p:txBody>
          <a:bodyPr/>
          <a:lstStyle/>
          <a:p>
            <a:r>
              <a:rPr lang="en-US" sz="3200" dirty="0" smtClean="0">
                <a:solidFill>
                  <a:schemeClr val="bg1"/>
                </a:solidFill>
                <a:latin typeface="Aaux ProThin" panose="00000400000000000000" pitchFamily="2" charset="0"/>
              </a:rPr>
              <a:t>ACTIVE INGREDIENTS PROJECT OVERVIEW</a:t>
            </a:r>
            <a:endParaRPr lang="en-US" sz="3200" dirty="0">
              <a:solidFill>
                <a:schemeClr val="bg1"/>
              </a:solidFill>
              <a:latin typeface="Aaux ProThin" panose="00000400000000000000" pitchFamily="2" charset="0"/>
            </a:endParaRPr>
          </a:p>
        </p:txBody>
      </p:sp>
      <p:sp>
        <p:nvSpPr>
          <p:cNvPr id="8" name="Text Placeholder 3"/>
          <p:cNvSpPr txBox="1">
            <a:spLocks/>
          </p:cNvSpPr>
          <p:nvPr/>
        </p:nvSpPr>
        <p:spPr>
          <a:xfrm>
            <a:off x="719266" y="1178995"/>
            <a:ext cx="3254218" cy="295275"/>
          </a:xfrm>
          <a:prstGeom prst="rect">
            <a:avLst/>
          </a:prstGeom>
          <a:solidFill>
            <a:schemeClr val="tx1"/>
          </a:solidFill>
        </p:spPr>
        <p:txBody>
          <a:bodyPr anchor="ctr">
            <a:noAutofit/>
          </a:bodyPr>
          <a:lstStyle>
            <a:lvl1pPr marL="0" indent="0" algn="l" defTabSz="914400" rtl="0" eaLnBrk="1" latinLnBrk="0" hangingPunct="1">
              <a:lnSpc>
                <a:spcPct val="100000"/>
              </a:lnSpc>
              <a:spcBef>
                <a:spcPts val="0"/>
              </a:spcBef>
              <a:buFontTx/>
              <a:buNone/>
              <a:defRPr sz="1800" kern="1200">
                <a:solidFill>
                  <a:schemeClr val="bg1"/>
                </a:solidFill>
                <a:latin typeface="Aaux ProThi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smtClean="0"/>
              <a:t>HOW ARE WE GOING TO DO THIS?</a:t>
            </a:r>
            <a:endParaRPr lang="en-US" sz="1600" i="1" dirty="0"/>
          </a:p>
        </p:txBody>
      </p:sp>
    </p:spTree>
    <p:extLst>
      <p:ext uri="{BB962C8B-B14F-4D97-AF65-F5344CB8AC3E}">
        <p14:creationId xmlns:p14="http://schemas.microsoft.com/office/powerpoint/2010/main" val="27356751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349" t="3856" b="4333"/>
          <a:stretch/>
        </p:blipFill>
        <p:spPr>
          <a:xfrm>
            <a:off x="28575" y="-1"/>
            <a:ext cx="9144001" cy="6858001"/>
          </a:xfrm>
          <a:prstGeom prst="rect">
            <a:avLst/>
          </a:prstGeom>
        </p:spPr>
      </p:pic>
      <p:sp>
        <p:nvSpPr>
          <p:cNvPr id="4" name="Title 3"/>
          <p:cNvSpPr>
            <a:spLocks noGrp="1"/>
          </p:cNvSpPr>
          <p:nvPr>
            <p:ph type="title"/>
          </p:nvPr>
        </p:nvSpPr>
        <p:spPr/>
        <p:txBody>
          <a:bodyPr/>
          <a:lstStyle/>
          <a:p>
            <a:r>
              <a:rPr lang="en-US" sz="3200" dirty="0" smtClean="0">
                <a:solidFill>
                  <a:schemeClr val="bg1"/>
                </a:solidFill>
                <a:latin typeface="Aaux ProThin" panose="00000400000000000000" pitchFamily="2" charset="0"/>
              </a:rPr>
              <a:t>ACTIVE INGREDIENTS PROJECT OVERVIEW</a:t>
            </a:r>
            <a:endParaRPr lang="en-US" sz="3200" dirty="0">
              <a:solidFill>
                <a:schemeClr val="bg1"/>
              </a:solidFill>
              <a:latin typeface="Aaux ProThin" panose="00000400000000000000" pitchFamily="2" charset="0"/>
            </a:endParaRPr>
          </a:p>
        </p:txBody>
      </p:sp>
      <p:sp>
        <p:nvSpPr>
          <p:cNvPr id="8" name="Text Placeholder 3"/>
          <p:cNvSpPr txBox="1">
            <a:spLocks/>
          </p:cNvSpPr>
          <p:nvPr/>
        </p:nvSpPr>
        <p:spPr>
          <a:xfrm>
            <a:off x="719266" y="1178995"/>
            <a:ext cx="3254218" cy="295275"/>
          </a:xfrm>
          <a:prstGeom prst="rect">
            <a:avLst/>
          </a:prstGeom>
          <a:solidFill>
            <a:schemeClr val="tx1"/>
          </a:solidFill>
        </p:spPr>
        <p:txBody>
          <a:bodyPr anchor="ctr">
            <a:noAutofit/>
          </a:bodyPr>
          <a:lstStyle>
            <a:lvl1pPr marL="0" indent="0" algn="l" defTabSz="914400" rtl="0" eaLnBrk="1" latinLnBrk="0" hangingPunct="1">
              <a:lnSpc>
                <a:spcPct val="100000"/>
              </a:lnSpc>
              <a:spcBef>
                <a:spcPts val="0"/>
              </a:spcBef>
              <a:buFontTx/>
              <a:buNone/>
              <a:defRPr sz="1800" kern="1200">
                <a:solidFill>
                  <a:schemeClr val="bg1"/>
                </a:solidFill>
                <a:latin typeface="Aaux ProThi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smtClean="0"/>
              <a:t>HOW ARE WE GOING TO DO THIS?</a:t>
            </a:r>
            <a:endParaRPr lang="en-US" sz="1600" i="1" dirty="0"/>
          </a:p>
        </p:txBody>
      </p:sp>
      <p:grpSp>
        <p:nvGrpSpPr>
          <p:cNvPr id="13" name="Group 12"/>
          <p:cNvGrpSpPr/>
          <p:nvPr/>
        </p:nvGrpSpPr>
        <p:grpSpPr>
          <a:xfrm>
            <a:off x="5737100" y="1"/>
            <a:ext cx="3435476" cy="6857999"/>
            <a:chOff x="5726072" y="1"/>
            <a:chExt cx="3435476" cy="6857999"/>
          </a:xfrm>
          <a:solidFill>
            <a:schemeClr val="accent5"/>
          </a:solidFill>
        </p:grpSpPr>
        <p:sp>
          <p:nvSpPr>
            <p:cNvPr id="16" name="Right Triangle 15"/>
            <p:cNvSpPr/>
            <p:nvPr/>
          </p:nvSpPr>
          <p:spPr>
            <a:xfrm flipH="1">
              <a:off x="5726072" y="1"/>
              <a:ext cx="3435476" cy="68579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1032" y="5968524"/>
              <a:ext cx="2300903" cy="613747"/>
            </a:xfrm>
            <a:prstGeom prst="rect">
              <a:avLst/>
            </a:prstGeom>
            <a:grpFill/>
          </p:spPr>
        </p:pic>
      </p:grpSp>
      <p:sp>
        <p:nvSpPr>
          <p:cNvPr id="7" name="Rectangle 6"/>
          <p:cNvSpPr/>
          <p:nvPr/>
        </p:nvSpPr>
        <p:spPr>
          <a:xfrm>
            <a:off x="4442127" y="3227592"/>
            <a:ext cx="4572000" cy="1569660"/>
          </a:xfrm>
          <a:prstGeom prst="rect">
            <a:avLst/>
          </a:prstGeom>
        </p:spPr>
        <p:txBody>
          <a:bodyPr>
            <a:spAutoFit/>
          </a:bodyPr>
          <a:lstStyle/>
          <a:p>
            <a:pPr algn="r"/>
            <a:r>
              <a:rPr lang="en-US" sz="3200" dirty="0" smtClean="0">
                <a:solidFill>
                  <a:schemeClr val="bg1"/>
                </a:solidFill>
                <a:latin typeface="Aaux ProThin" panose="00000400000000000000" pitchFamily="2" charset="0"/>
              </a:rPr>
              <a:t>Tightly Aligned To School Missions and Theories of Change</a:t>
            </a:r>
            <a:endParaRPr lang="en-US" sz="3200" dirty="0">
              <a:solidFill>
                <a:schemeClr val="bg1"/>
              </a:solidFill>
              <a:latin typeface="Aaux ProThin" panose="00000400000000000000" pitchFamily="2" charset="0"/>
            </a:endParaRPr>
          </a:p>
        </p:txBody>
      </p:sp>
      <p:sp>
        <p:nvSpPr>
          <p:cNvPr id="6" name="Rectangle 5"/>
          <p:cNvSpPr/>
          <p:nvPr/>
        </p:nvSpPr>
        <p:spPr>
          <a:xfrm>
            <a:off x="4442127" y="1671453"/>
            <a:ext cx="4572000" cy="1077218"/>
          </a:xfrm>
          <a:prstGeom prst="rect">
            <a:avLst/>
          </a:prstGeom>
        </p:spPr>
        <p:txBody>
          <a:bodyPr>
            <a:spAutoFit/>
          </a:bodyPr>
          <a:lstStyle/>
          <a:p>
            <a:pPr algn="r"/>
            <a:r>
              <a:rPr lang="en-US" sz="3200" dirty="0" smtClean="0">
                <a:solidFill>
                  <a:schemeClr val="bg1"/>
                </a:solidFill>
                <a:latin typeface="Aaux ProThin" panose="00000400000000000000" pitchFamily="2" charset="0"/>
              </a:rPr>
              <a:t>Enhance Stories of Programmatic Impact</a:t>
            </a:r>
            <a:endParaRPr lang="en-US" sz="3200" dirty="0">
              <a:solidFill>
                <a:schemeClr val="bg1"/>
              </a:solidFill>
              <a:latin typeface="Aaux ProThin" panose="00000400000000000000" pitchFamily="2" charset="0"/>
            </a:endParaRPr>
          </a:p>
        </p:txBody>
      </p:sp>
    </p:spTree>
    <p:extLst>
      <p:ext uri="{BB962C8B-B14F-4D97-AF65-F5344CB8AC3E}">
        <p14:creationId xmlns:p14="http://schemas.microsoft.com/office/powerpoint/2010/main" val="731778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DC06"/>
        </a:solidFill>
        <a:effectLst/>
      </p:bgPr>
    </p:bg>
    <p:spTree>
      <p:nvGrpSpPr>
        <p:cNvPr id="1" name=""/>
        <p:cNvGrpSpPr/>
        <p:nvPr/>
      </p:nvGrpSpPr>
      <p:grpSpPr>
        <a:xfrm>
          <a:off x="0" y="0"/>
          <a:ext cx="0" cy="0"/>
          <a:chOff x="0" y="0"/>
          <a:chExt cx="0" cy="0"/>
        </a:xfrm>
      </p:grpSpPr>
      <p:sp>
        <p:nvSpPr>
          <p:cNvPr id="11" name="Rectangle 10"/>
          <p:cNvSpPr/>
          <p:nvPr/>
        </p:nvSpPr>
        <p:spPr>
          <a:xfrm>
            <a:off x="3383279" y="2623411"/>
            <a:ext cx="3840481"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0551" y="3023342"/>
            <a:ext cx="3328939"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0552" y="2229412"/>
            <a:ext cx="1275695"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384175" y="1858330"/>
            <a:ext cx="1604356"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p:txBody>
          <a:bodyPr>
            <a:normAutofit/>
          </a:bodyPr>
          <a:lstStyle/>
          <a:p>
            <a:r>
              <a:rPr lang="en-US" dirty="0">
                <a:latin typeface="+mn-lt"/>
              </a:rPr>
              <a:t>Ultimately, the project will contribute </a:t>
            </a:r>
            <a:r>
              <a:rPr lang="en-US" dirty="0" smtClean="0"/>
              <a:t>VALUABLE INSIGHT</a:t>
            </a:r>
            <a:r>
              <a:rPr lang="en-US" dirty="0" smtClean="0">
                <a:latin typeface="+mn-lt"/>
              </a:rPr>
              <a:t> </a:t>
            </a:r>
            <a:r>
              <a:rPr lang="en-US" dirty="0">
                <a:latin typeface="+mn-lt"/>
              </a:rPr>
              <a:t>to a growing national conversation among educators about </a:t>
            </a:r>
            <a:r>
              <a:rPr lang="en-US" dirty="0" smtClean="0"/>
              <a:t>HOW TO BETTER CAPTURE GROWTH AND IMPACT</a:t>
            </a:r>
            <a:r>
              <a:rPr lang="en-US" dirty="0" smtClean="0">
                <a:latin typeface="+mn-lt"/>
              </a:rPr>
              <a:t> </a:t>
            </a:r>
            <a:r>
              <a:rPr lang="en-US" dirty="0">
                <a:latin typeface="+mn-lt"/>
              </a:rPr>
              <a:t>in co-academic areas of development. </a:t>
            </a:r>
          </a:p>
          <a:p>
            <a:endParaRPr lang="en-US" dirty="0"/>
          </a:p>
        </p:txBody>
      </p:sp>
      <p:sp>
        <p:nvSpPr>
          <p:cNvPr id="4" name="Title 3"/>
          <p:cNvSpPr>
            <a:spLocks noGrp="1"/>
          </p:cNvSpPr>
          <p:nvPr>
            <p:ph type="title"/>
          </p:nvPr>
        </p:nvSpPr>
        <p:spPr/>
        <p:txBody>
          <a:bodyPr/>
          <a:lstStyle/>
          <a:p>
            <a:r>
              <a:rPr lang="en-US" sz="3200" dirty="0" smtClean="0">
                <a:latin typeface="Aaux ProThin" panose="00000400000000000000" pitchFamily="2" charset="0"/>
              </a:rPr>
              <a:t>ACTIVE INGREDIENTS PROJECT OVERVIEW</a:t>
            </a:r>
            <a:endParaRPr lang="en-US" sz="3200" dirty="0">
              <a:latin typeface="Aaux ProThin" panose="00000400000000000000" pitchFamily="2" charset="0"/>
            </a:endParaRPr>
          </a:p>
        </p:txBody>
      </p:sp>
      <p:sp>
        <p:nvSpPr>
          <p:cNvPr id="8" name="Text Placeholder 3"/>
          <p:cNvSpPr txBox="1">
            <a:spLocks/>
          </p:cNvSpPr>
          <p:nvPr/>
        </p:nvSpPr>
        <p:spPr>
          <a:xfrm>
            <a:off x="719266" y="1178995"/>
            <a:ext cx="3412159" cy="295275"/>
          </a:xfrm>
          <a:prstGeom prst="rect">
            <a:avLst/>
          </a:prstGeom>
          <a:solidFill>
            <a:schemeClr val="tx1"/>
          </a:solidFill>
        </p:spPr>
        <p:txBody>
          <a:bodyPr anchor="ctr">
            <a:noAutofit/>
          </a:bodyPr>
          <a:lstStyle>
            <a:lvl1pPr marL="0" indent="0" algn="l" defTabSz="914400" rtl="0" eaLnBrk="1" latinLnBrk="0" hangingPunct="1">
              <a:lnSpc>
                <a:spcPct val="100000"/>
              </a:lnSpc>
              <a:spcBef>
                <a:spcPts val="0"/>
              </a:spcBef>
              <a:buFontTx/>
              <a:buNone/>
              <a:defRPr sz="1800" kern="1200">
                <a:solidFill>
                  <a:schemeClr val="bg1"/>
                </a:solidFill>
                <a:latin typeface="Aaux ProThi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smtClean="0"/>
              <a:t>WHAT ARE WE TRYING TO ACHIEVE?</a:t>
            </a:r>
            <a:endParaRPr lang="en-US" sz="1600" i="1" dirty="0"/>
          </a:p>
        </p:txBody>
      </p:sp>
    </p:spTree>
    <p:extLst>
      <p:ext uri="{BB962C8B-B14F-4D97-AF65-F5344CB8AC3E}">
        <p14:creationId xmlns:p14="http://schemas.microsoft.com/office/powerpoint/2010/main" val="34146486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DA8C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739" r="5864" b="26551"/>
          <a:stretch/>
        </p:blipFill>
        <p:spPr>
          <a:xfrm>
            <a:off x="-55756" y="1"/>
            <a:ext cx="9222058" cy="6846848"/>
          </a:xfrm>
          <a:prstGeom prst="rect">
            <a:avLst/>
          </a:prstGeom>
        </p:spPr>
      </p:pic>
      <p:sp>
        <p:nvSpPr>
          <p:cNvPr id="4" name="Title 3"/>
          <p:cNvSpPr>
            <a:spLocks noGrp="1"/>
          </p:cNvSpPr>
          <p:nvPr>
            <p:ph type="title"/>
          </p:nvPr>
        </p:nvSpPr>
        <p:spPr/>
        <p:txBody>
          <a:bodyPr/>
          <a:lstStyle/>
          <a:p>
            <a:r>
              <a:rPr lang="en-US" sz="3200" dirty="0" smtClean="0">
                <a:latin typeface="Aaux ProThin" panose="00000400000000000000" pitchFamily="2" charset="0"/>
              </a:rPr>
              <a:t>ACTIVE INGREDIENTS PROJECT OVERVIEW</a:t>
            </a:r>
            <a:endParaRPr lang="en-US" sz="3200" dirty="0">
              <a:latin typeface="Aaux ProThin" panose="00000400000000000000" pitchFamily="2" charset="0"/>
            </a:endParaRPr>
          </a:p>
        </p:txBody>
      </p:sp>
      <p:sp>
        <p:nvSpPr>
          <p:cNvPr id="8" name="Text Placeholder 3"/>
          <p:cNvSpPr txBox="1">
            <a:spLocks/>
          </p:cNvSpPr>
          <p:nvPr/>
        </p:nvSpPr>
        <p:spPr>
          <a:xfrm>
            <a:off x="719266" y="1178995"/>
            <a:ext cx="3412159" cy="295275"/>
          </a:xfrm>
          <a:prstGeom prst="rect">
            <a:avLst/>
          </a:prstGeom>
          <a:solidFill>
            <a:schemeClr val="tx1"/>
          </a:solidFill>
        </p:spPr>
        <p:txBody>
          <a:bodyPr anchor="ctr">
            <a:noAutofit/>
          </a:bodyPr>
          <a:lstStyle>
            <a:lvl1pPr marL="0" indent="0" algn="l" defTabSz="914400" rtl="0" eaLnBrk="1" latinLnBrk="0" hangingPunct="1">
              <a:lnSpc>
                <a:spcPct val="100000"/>
              </a:lnSpc>
              <a:spcBef>
                <a:spcPts val="0"/>
              </a:spcBef>
              <a:buFontTx/>
              <a:buNone/>
              <a:defRPr sz="1800" kern="1200">
                <a:solidFill>
                  <a:schemeClr val="bg1"/>
                </a:solidFill>
                <a:latin typeface="Aaux ProThi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smtClean="0"/>
              <a:t>WHAT ARE WE TRYING TO ACHIEVE?</a:t>
            </a:r>
            <a:endParaRPr lang="en-US" sz="1600" i="1" dirty="0"/>
          </a:p>
        </p:txBody>
      </p:sp>
      <p:grpSp>
        <p:nvGrpSpPr>
          <p:cNvPr id="10" name="Group 9"/>
          <p:cNvGrpSpPr/>
          <p:nvPr/>
        </p:nvGrpSpPr>
        <p:grpSpPr>
          <a:xfrm>
            <a:off x="5737100" y="1"/>
            <a:ext cx="3435476" cy="6857999"/>
            <a:chOff x="5726072" y="1"/>
            <a:chExt cx="3435476" cy="6857999"/>
          </a:xfrm>
          <a:solidFill>
            <a:schemeClr val="accent3"/>
          </a:solidFill>
        </p:grpSpPr>
        <p:sp>
          <p:nvSpPr>
            <p:cNvPr id="13" name="Right Triangle 12"/>
            <p:cNvSpPr/>
            <p:nvPr/>
          </p:nvSpPr>
          <p:spPr>
            <a:xfrm flipH="1">
              <a:off x="5726072" y="1"/>
              <a:ext cx="3435476" cy="68579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1032" y="5968524"/>
              <a:ext cx="2300903" cy="613747"/>
            </a:xfrm>
            <a:prstGeom prst="rect">
              <a:avLst/>
            </a:prstGeom>
            <a:grpFill/>
          </p:spPr>
        </p:pic>
      </p:grpSp>
      <p:sp>
        <p:nvSpPr>
          <p:cNvPr id="17" name="Rectangle 16"/>
          <p:cNvSpPr/>
          <p:nvPr/>
        </p:nvSpPr>
        <p:spPr>
          <a:xfrm>
            <a:off x="4399097" y="1681643"/>
            <a:ext cx="4572000" cy="2062103"/>
          </a:xfrm>
          <a:prstGeom prst="rect">
            <a:avLst/>
          </a:prstGeom>
        </p:spPr>
        <p:txBody>
          <a:bodyPr>
            <a:spAutoFit/>
          </a:bodyPr>
          <a:lstStyle/>
          <a:p>
            <a:pPr algn="r"/>
            <a:r>
              <a:rPr lang="en-US" sz="3200" dirty="0" smtClean="0">
                <a:latin typeface="Aaux ProThin" panose="00000400000000000000" pitchFamily="2" charset="0"/>
              </a:rPr>
              <a:t>Valuable Insight</a:t>
            </a:r>
          </a:p>
          <a:p>
            <a:pPr algn="r"/>
            <a:r>
              <a:rPr lang="en-US" sz="3200" dirty="0" smtClean="0">
                <a:latin typeface="Aaux ProThin" panose="00000400000000000000" pitchFamily="2" charset="0"/>
              </a:rPr>
              <a:t>About How to Better Capture Growth and Impact</a:t>
            </a:r>
            <a:endParaRPr lang="en-US" sz="3200" dirty="0">
              <a:latin typeface="Aaux ProThin" panose="00000400000000000000" pitchFamily="2" charset="0"/>
            </a:endParaRPr>
          </a:p>
        </p:txBody>
      </p:sp>
    </p:spTree>
    <p:extLst>
      <p:ext uri="{BB962C8B-B14F-4D97-AF65-F5344CB8AC3E}">
        <p14:creationId xmlns:p14="http://schemas.microsoft.com/office/powerpoint/2010/main" val="29838187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8300" y="2558346"/>
            <a:ext cx="6819900" cy="2523768"/>
          </a:xfrm>
          <a:prstGeom prst="rect">
            <a:avLst/>
          </a:prstGeom>
        </p:spPr>
        <p:txBody>
          <a:bodyPr wrap="square">
            <a:spAutoFit/>
          </a:bodyPr>
          <a:lstStyle/>
          <a:p>
            <a:pPr lvl="0"/>
            <a:r>
              <a:rPr lang="en-US" sz="2800" dirty="0">
                <a:latin typeface="+mj-lt"/>
              </a:rPr>
              <a:t>The </a:t>
            </a:r>
            <a:r>
              <a:rPr lang="en-US" sz="2800" dirty="0" smtClean="0">
                <a:latin typeface="+mj-lt"/>
              </a:rPr>
              <a:t>Active Ingredients communication &amp; messaging tools aim </a:t>
            </a:r>
            <a:r>
              <a:rPr lang="en-US" sz="2800" dirty="0">
                <a:latin typeface="+mj-lt"/>
              </a:rPr>
              <a:t>to target several key audiences with its messages to increase understanding and buy-in among </a:t>
            </a:r>
            <a:r>
              <a:rPr lang="en-US" sz="2800" dirty="0" smtClean="0">
                <a:latin typeface="+mj-lt"/>
              </a:rPr>
              <a:t>stakeholders around the Active Ingredients project. </a:t>
            </a:r>
          </a:p>
          <a:p>
            <a:pPr lvl="0"/>
            <a:endParaRPr lang="en-US" dirty="0"/>
          </a:p>
        </p:txBody>
      </p:sp>
      <p:sp>
        <p:nvSpPr>
          <p:cNvPr id="3" name="Subtitle 2"/>
          <p:cNvSpPr txBox="1">
            <a:spLocks/>
          </p:cNvSpPr>
          <p:nvPr/>
        </p:nvSpPr>
        <p:spPr>
          <a:xfrm>
            <a:off x="636228" y="1587834"/>
            <a:ext cx="2156848" cy="262589"/>
          </a:xfrm>
          <a:prstGeom prst="rect">
            <a:avLst/>
          </a:prstGeom>
          <a:solidFill>
            <a:schemeClr val="tx1"/>
          </a:solidFill>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bg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smtClean="0">
                <a:ln>
                  <a:noFill/>
                </a:ln>
                <a:solidFill>
                  <a:schemeClr val="bg1"/>
                </a:solidFill>
                <a:effectLst/>
                <a:uLnTx/>
                <a:uFillTx/>
                <a:latin typeface="Aaux ProRegular"/>
                <a:ea typeface="+mn-ea"/>
                <a:cs typeface="+mn-cs"/>
              </a:rPr>
              <a:t>ABOUT</a:t>
            </a:r>
            <a:r>
              <a:rPr kumimoji="0" lang="en-US" sz="1500" b="0" i="0" u="none" strike="noStrike" kern="1200" cap="none" spc="0" normalizeH="0" noProof="0" dirty="0" smtClean="0">
                <a:ln>
                  <a:noFill/>
                </a:ln>
                <a:solidFill>
                  <a:schemeClr val="bg1"/>
                </a:solidFill>
                <a:effectLst/>
                <a:uLnTx/>
                <a:uFillTx/>
                <a:latin typeface="Aaux ProRegular"/>
                <a:ea typeface="+mn-ea"/>
                <a:cs typeface="+mn-cs"/>
              </a:rPr>
              <a:t> THIS DOCUMENT</a:t>
            </a:r>
            <a:endParaRPr kumimoji="0" lang="en-US" sz="1500" b="0" i="0" u="none" strike="noStrike" kern="1200" cap="none" spc="0" normalizeH="0" baseline="0" noProof="0" dirty="0">
              <a:ln>
                <a:noFill/>
              </a:ln>
              <a:solidFill>
                <a:schemeClr val="bg1"/>
              </a:solidFill>
              <a:effectLst/>
              <a:uLnTx/>
              <a:uFillTx/>
              <a:latin typeface="Aaux ProRegular"/>
              <a:ea typeface="+mn-ea"/>
              <a:cs typeface="+mn-cs"/>
            </a:endParaRPr>
          </a:p>
        </p:txBody>
      </p:sp>
    </p:spTree>
    <p:extLst>
      <p:ext uri="{BB962C8B-B14F-4D97-AF65-F5344CB8AC3E}">
        <p14:creationId xmlns:p14="http://schemas.microsoft.com/office/powerpoint/2010/main" val="8036586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DA8C8"/>
        </a:solidFill>
        <a:effectLst/>
      </p:bgPr>
    </p:bg>
    <p:spTree>
      <p:nvGrpSpPr>
        <p:cNvPr id="1" name=""/>
        <p:cNvGrpSpPr/>
        <p:nvPr/>
      </p:nvGrpSpPr>
      <p:grpSpPr>
        <a:xfrm>
          <a:off x="0" y="0"/>
          <a:ext cx="0" cy="0"/>
          <a:chOff x="0" y="0"/>
          <a:chExt cx="0" cy="0"/>
        </a:xfrm>
      </p:grpSpPr>
      <p:sp>
        <p:nvSpPr>
          <p:cNvPr id="11" name="Rectangle 10" hidden="1"/>
          <p:cNvSpPr/>
          <p:nvPr/>
        </p:nvSpPr>
        <p:spPr>
          <a:xfrm>
            <a:off x="3383279" y="2623411"/>
            <a:ext cx="3840481"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p:cNvSpPr/>
          <p:nvPr/>
        </p:nvSpPr>
        <p:spPr>
          <a:xfrm>
            <a:off x="910551" y="3023342"/>
            <a:ext cx="3328939"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hidden="1"/>
          <p:cNvSpPr/>
          <p:nvPr/>
        </p:nvSpPr>
        <p:spPr>
          <a:xfrm>
            <a:off x="910552" y="2229412"/>
            <a:ext cx="1275695"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p:cNvSpPr/>
          <p:nvPr/>
        </p:nvSpPr>
        <p:spPr>
          <a:xfrm>
            <a:off x="6384175" y="1858330"/>
            <a:ext cx="1604356"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p:txBody>
          <a:bodyPr>
            <a:normAutofit lnSpcReduction="10000"/>
          </a:bodyPr>
          <a:lstStyle/>
          <a:p>
            <a:r>
              <a:rPr lang="en-US" dirty="0" smtClean="0">
                <a:latin typeface="+mn-lt"/>
              </a:rPr>
              <a:t>State University of New York Charter Schools Institute</a:t>
            </a:r>
          </a:p>
          <a:p>
            <a:r>
              <a:rPr lang="en-US" dirty="0" smtClean="0">
                <a:latin typeface="+mn-lt"/>
              </a:rPr>
              <a:t>Chicago Public Schools Office of Innovation &amp; Incubation</a:t>
            </a:r>
          </a:p>
          <a:p>
            <a:r>
              <a:rPr lang="en-US" dirty="0" smtClean="0">
                <a:latin typeface="+mn-lt"/>
              </a:rPr>
              <a:t>Miami-Dade County Public Schools Office of Charter School Compliance &amp; Support</a:t>
            </a:r>
          </a:p>
          <a:p>
            <a:r>
              <a:rPr lang="en-US" dirty="0" smtClean="0">
                <a:latin typeface="+mn-lt"/>
              </a:rPr>
              <a:t>School District of Osceola County, Florida, Office of Charter Schools &amp; Educational Choices</a:t>
            </a:r>
          </a:p>
          <a:p>
            <a:r>
              <a:rPr lang="en-US" dirty="0" smtClean="0">
                <a:latin typeface="+mn-lt"/>
              </a:rPr>
              <a:t>Thomas B. Fordham Foundation</a:t>
            </a:r>
          </a:p>
          <a:p>
            <a:r>
              <a:rPr lang="en-US" dirty="0" smtClean="0">
                <a:latin typeface="+mn-lt"/>
              </a:rPr>
              <a:t>Washington State Charter School Commission</a:t>
            </a:r>
            <a:endParaRPr lang="en-US" dirty="0">
              <a:latin typeface="+mn-lt"/>
            </a:endParaRPr>
          </a:p>
          <a:p>
            <a:endParaRPr lang="en-US" dirty="0"/>
          </a:p>
        </p:txBody>
      </p:sp>
      <p:sp>
        <p:nvSpPr>
          <p:cNvPr id="4" name="Title 3"/>
          <p:cNvSpPr>
            <a:spLocks noGrp="1"/>
          </p:cNvSpPr>
          <p:nvPr>
            <p:ph type="title"/>
          </p:nvPr>
        </p:nvSpPr>
        <p:spPr/>
        <p:txBody>
          <a:bodyPr/>
          <a:lstStyle/>
          <a:p>
            <a:r>
              <a:rPr lang="en-US" sz="3200" dirty="0" smtClean="0">
                <a:solidFill>
                  <a:schemeClr val="bg1"/>
                </a:solidFill>
                <a:latin typeface="Aaux ProThin" panose="00000400000000000000" pitchFamily="2" charset="0"/>
              </a:rPr>
              <a:t>ACTIVE INGREDIENTS PROJECT OVERVIEW</a:t>
            </a:r>
            <a:endParaRPr lang="en-US" sz="3200" dirty="0">
              <a:solidFill>
                <a:schemeClr val="bg1"/>
              </a:solidFill>
              <a:latin typeface="Aaux ProThin" panose="00000400000000000000" pitchFamily="2" charset="0"/>
            </a:endParaRPr>
          </a:p>
        </p:txBody>
      </p:sp>
      <p:sp>
        <p:nvSpPr>
          <p:cNvPr id="8" name="Text Placeholder 3"/>
          <p:cNvSpPr txBox="1">
            <a:spLocks/>
          </p:cNvSpPr>
          <p:nvPr/>
        </p:nvSpPr>
        <p:spPr>
          <a:xfrm>
            <a:off x="719266" y="1178995"/>
            <a:ext cx="2853425" cy="295275"/>
          </a:xfrm>
          <a:prstGeom prst="rect">
            <a:avLst/>
          </a:prstGeom>
          <a:solidFill>
            <a:schemeClr val="tx1"/>
          </a:solidFill>
        </p:spPr>
        <p:txBody>
          <a:bodyPr anchor="ctr">
            <a:noAutofit/>
          </a:bodyPr>
          <a:lstStyle>
            <a:lvl1pPr marL="0" indent="0" algn="l" defTabSz="914400" rtl="0" eaLnBrk="1" latinLnBrk="0" hangingPunct="1">
              <a:lnSpc>
                <a:spcPct val="100000"/>
              </a:lnSpc>
              <a:spcBef>
                <a:spcPts val="0"/>
              </a:spcBef>
              <a:buFontTx/>
              <a:buNone/>
              <a:defRPr sz="1800" kern="1200">
                <a:solidFill>
                  <a:schemeClr val="bg1"/>
                </a:solidFill>
                <a:latin typeface="Aaux ProThi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smtClean="0"/>
              <a:t>WHO ARE WE WORKING WITH?</a:t>
            </a:r>
            <a:endParaRPr lang="en-US" sz="1600" i="1" dirty="0"/>
          </a:p>
        </p:txBody>
      </p:sp>
    </p:spTree>
    <p:extLst>
      <p:ext uri="{BB962C8B-B14F-4D97-AF65-F5344CB8AC3E}">
        <p14:creationId xmlns:p14="http://schemas.microsoft.com/office/powerpoint/2010/main" val="15153357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DA8C8"/>
        </a:solidFill>
        <a:effectLst/>
      </p:bgPr>
    </p:bg>
    <p:spTree>
      <p:nvGrpSpPr>
        <p:cNvPr id="1" name=""/>
        <p:cNvGrpSpPr/>
        <p:nvPr/>
      </p:nvGrpSpPr>
      <p:grpSpPr>
        <a:xfrm>
          <a:off x="0" y="0"/>
          <a:ext cx="0" cy="0"/>
          <a:chOff x="0" y="0"/>
          <a:chExt cx="0" cy="0"/>
        </a:xfrm>
      </p:grpSpPr>
      <p:grpSp>
        <p:nvGrpSpPr>
          <p:cNvPr id="3" name="Group 2"/>
          <p:cNvGrpSpPr/>
          <p:nvPr/>
        </p:nvGrpSpPr>
        <p:grpSpPr>
          <a:xfrm>
            <a:off x="2654716" y="1791868"/>
            <a:ext cx="4521157" cy="4116657"/>
            <a:chOff x="2654716" y="1791868"/>
            <a:chExt cx="4521157" cy="4116657"/>
          </a:xfrm>
        </p:grpSpPr>
        <p:sp>
          <p:nvSpPr>
            <p:cNvPr id="18" name="Rectangle 17"/>
            <p:cNvSpPr/>
            <p:nvPr/>
          </p:nvSpPr>
          <p:spPr>
            <a:xfrm>
              <a:off x="2654716" y="1791868"/>
              <a:ext cx="2957750"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9" name="Rectangle 18"/>
            <p:cNvSpPr/>
            <p:nvPr/>
          </p:nvSpPr>
          <p:spPr>
            <a:xfrm>
              <a:off x="2912694" y="2313052"/>
              <a:ext cx="2441794"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20" name="Rectangle 19"/>
            <p:cNvSpPr/>
            <p:nvPr/>
          </p:nvSpPr>
          <p:spPr>
            <a:xfrm>
              <a:off x="3954172" y="3623858"/>
              <a:ext cx="2043490"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21" name="Rectangle 20"/>
            <p:cNvSpPr/>
            <p:nvPr/>
          </p:nvSpPr>
          <p:spPr>
            <a:xfrm>
              <a:off x="4049058" y="4488721"/>
              <a:ext cx="3126815"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22" name="Rectangle 21"/>
            <p:cNvSpPr/>
            <p:nvPr/>
          </p:nvSpPr>
          <p:spPr>
            <a:xfrm>
              <a:off x="2885537" y="5009905"/>
              <a:ext cx="2364675"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23" name="Rectangle 22"/>
            <p:cNvSpPr/>
            <p:nvPr/>
          </p:nvSpPr>
          <p:spPr>
            <a:xfrm>
              <a:off x="2885537" y="5531089"/>
              <a:ext cx="1920327"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grpSp>
      <p:sp>
        <p:nvSpPr>
          <p:cNvPr id="11" name="Rectangle 10" hidden="1"/>
          <p:cNvSpPr/>
          <p:nvPr/>
        </p:nvSpPr>
        <p:spPr>
          <a:xfrm>
            <a:off x="3383279" y="2623411"/>
            <a:ext cx="3840481"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p:cNvSpPr/>
          <p:nvPr/>
        </p:nvSpPr>
        <p:spPr>
          <a:xfrm>
            <a:off x="910551" y="3023342"/>
            <a:ext cx="3328939"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hidden="1"/>
          <p:cNvSpPr/>
          <p:nvPr/>
        </p:nvSpPr>
        <p:spPr>
          <a:xfrm>
            <a:off x="910552" y="2229412"/>
            <a:ext cx="1275695"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p:cNvSpPr/>
          <p:nvPr/>
        </p:nvSpPr>
        <p:spPr>
          <a:xfrm>
            <a:off x="6384175" y="1858330"/>
            <a:ext cx="1604356" cy="37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sz="3200" dirty="0" smtClean="0">
                <a:solidFill>
                  <a:schemeClr val="bg1"/>
                </a:solidFill>
                <a:latin typeface="Aaux ProThin" panose="00000400000000000000" pitchFamily="2" charset="0"/>
              </a:rPr>
              <a:t>ACTIVE INGREDIENTS PROJECT OVERVIEW</a:t>
            </a:r>
            <a:endParaRPr lang="en-US" sz="3200" dirty="0">
              <a:solidFill>
                <a:schemeClr val="bg1"/>
              </a:solidFill>
              <a:latin typeface="Aaux ProThin" panose="00000400000000000000" pitchFamily="2" charset="0"/>
            </a:endParaRPr>
          </a:p>
        </p:txBody>
      </p:sp>
      <p:sp>
        <p:nvSpPr>
          <p:cNvPr id="9" name="Text Placeholder 3"/>
          <p:cNvSpPr txBox="1">
            <a:spLocks/>
          </p:cNvSpPr>
          <p:nvPr/>
        </p:nvSpPr>
        <p:spPr>
          <a:xfrm>
            <a:off x="719385" y="1203112"/>
            <a:ext cx="6355199" cy="295275"/>
          </a:xfrm>
          <a:prstGeom prst="rect">
            <a:avLst/>
          </a:prstGeom>
          <a:solidFill>
            <a:schemeClr val="tx1"/>
          </a:solidFill>
        </p:spPr>
        <p:txBody>
          <a:bodyPr anchor="ctr">
            <a:noAutofit/>
          </a:bodyPr>
          <a:lstStyle>
            <a:lvl1pPr marL="0" indent="0" algn="l" defTabSz="914400" rtl="0" eaLnBrk="1" latinLnBrk="0" hangingPunct="1">
              <a:lnSpc>
                <a:spcPct val="100000"/>
              </a:lnSpc>
              <a:spcBef>
                <a:spcPts val="0"/>
              </a:spcBef>
              <a:buFontTx/>
              <a:buNone/>
              <a:defRPr sz="1800" kern="1200">
                <a:solidFill>
                  <a:schemeClr val="bg1"/>
                </a:solidFill>
                <a:latin typeface="Aaux ProThin"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smtClean="0">
                <a:solidFill>
                  <a:prstClr val="white"/>
                </a:solidFill>
              </a:rPr>
              <a:t>HOW ARE WE IDENTIFYING ADDITIONAL MEASURES WITH SCHOOLS?</a:t>
            </a:r>
            <a:endParaRPr lang="en-US" sz="1600" i="1" dirty="0">
              <a:solidFill>
                <a:prstClr val="white"/>
              </a:solidFill>
            </a:endParaRPr>
          </a:p>
        </p:txBody>
      </p:sp>
      <p:pic>
        <p:nvPicPr>
          <p:cNvPr id="13" name="Picture 12" hidden="1"/>
          <p:cNvPicPr>
            <a:picLocks noChangeAspect="1"/>
          </p:cNvPicPr>
          <p:nvPr/>
        </p:nvPicPr>
        <p:blipFill rotWithShape="1">
          <a:blip r:embed="rId3" cstate="print">
            <a:extLst>
              <a:ext uri="{28A0092B-C50C-407E-A947-70E740481C1C}">
                <a14:useLocalDpi xmlns:a14="http://schemas.microsoft.com/office/drawing/2010/main" val="0"/>
              </a:ext>
            </a:extLst>
          </a:blip>
          <a:srcRect t="16890" r="15690" b="12127"/>
          <a:stretch/>
        </p:blipFill>
        <p:spPr>
          <a:xfrm>
            <a:off x="0" y="-65314"/>
            <a:ext cx="9191031" cy="6923314"/>
          </a:xfrm>
          <a:prstGeom prst="rect">
            <a:avLst/>
          </a:prstGeom>
        </p:spPr>
      </p:pic>
      <p:sp>
        <p:nvSpPr>
          <p:cNvPr id="16" name="Content Placeholder 4"/>
          <p:cNvSpPr>
            <a:spLocks noGrp="1"/>
          </p:cNvSpPr>
          <p:nvPr>
            <p:ph idx="1"/>
          </p:nvPr>
        </p:nvSpPr>
        <p:spPr>
          <a:xfrm>
            <a:off x="628650" y="1825625"/>
            <a:ext cx="7886700" cy="4351338"/>
          </a:xfrm>
        </p:spPr>
        <p:txBody>
          <a:bodyPr>
            <a:normAutofit/>
          </a:bodyPr>
          <a:lstStyle/>
          <a:p>
            <a:pPr marL="0" indent="0">
              <a:buNone/>
            </a:pPr>
            <a:endParaRPr lang="en-US" dirty="0">
              <a:latin typeface="+mn-lt"/>
            </a:endParaRPr>
          </a:p>
          <a:p>
            <a:endParaRPr lang="en-US" dirty="0"/>
          </a:p>
        </p:txBody>
      </p:sp>
      <p:sp>
        <p:nvSpPr>
          <p:cNvPr id="17" name="Content Placeholder 4"/>
          <p:cNvSpPr txBox="1">
            <a:spLocks/>
          </p:cNvSpPr>
          <p:nvPr/>
        </p:nvSpPr>
        <p:spPr>
          <a:xfrm>
            <a:off x="628650" y="1775536"/>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mn-lt"/>
              </a:rPr>
              <a:t>What is the </a:t>
            </a:r>
            <a:r>
              <a:rPr lang="en-US" dirty="0" smtClean="0"/>
              <a:t>THEORY OF CHANGE </a:t>
            </a:r>
            <a:r>
              <a:rPr lang="en-US" dirty="0" smtClean="0">
                <a:latin typeface="+mn-lt"/>
              </a:rPr>
              <a:t>?</a:t>
            </a:r>
          </a:p>
          <a:p>
            <a:r>
              <a:rPr lang="en-US" dirty="0" smtClean="0">
                <a:latin typeface="+mn-lt"/>
              </a:rPr>
              <a:t>What are the </a:t>
            </a:r>
            <a:r>
              <a:rPr lang="en-US" dirty="0" smtClean="0"/>
              <a:t>CRITICAL LEVERS</a:t>
            </a:r>
            <a:r>
              <a:rPr lang="en-US" dirty="0" smtClean="0">
                <a:latin typeface="+mn-lt"/>
              </a:rPr>
              <a:t> of student success that are </a:t>
            </a:r>
            <a:r>
              <a:rPr lang="en-US" i="1" u="sng" dirty="0" smtClean="0">
                <a:latin typeface="+mn-lt"/>
              </a:rPr>
              <a:t>not</a:t>
            </a:r>
            <a:r>
              <a:rPr lang="en-US" dirty="0" smtClean="0">
                <a:latin typeface="+mn-lt"/>
              </a:rPr>
              <a:t> currently captured in the data story shared with the authorizer?</a:t>
            </a:r>
          </a:p>
          <a:p>
            <a:r>
              <a:rPr lang="en-US" dirty="0" smtClean="0">
                <a:latin typeface="+mn-lt"/>
              </a:rPr>
              <a:t>What data would be </a:t>
            </a:r>
            <a:r>
              <a:rPr lang="en-US" dirty="0" smtClean="0"/>
              <a:t>MEANINGFUL</a:t>
            </a:r>
            <a:r>
              <a:rPr lang="en-US" dirty="0" smtClean="0">
                <a:latin typeface="+mn-lt"/>
              </a:rPr>
              <a:t> to collect &amp; report?</a:t>
            </a:r>
          </a:p>
          <a:p>
            <a:r>
              <a:rPr lang="en-US" dirty="0" smtClean="0">
                <a:latin typeface="+mn-lt"/>
              </a:rPr>
              <a:t>How can this data be </a:t>
            </a:r>
            <a:r>
              <a:rPr lang="en-US" dirty="0" smtClean="0"/>
              <a:t>CREDIBLY COLLECTED </a:t>
            </a:r>
            <a:r>
              <a:rPr lang="en-US" dirty="0" smtClean="0">
                <a:latin typeface="+mn-lt"/>
              </a:rPr>
              <a:t>?</a:t>
            </a:r>
          </a:p>
          <a:p>
            <a:r>
              <a:rPr lang="en-US" dirty="0" smtClean="0">
                <a:latin typeface="+mn-lt"/>
              </a:rPr>
              <a:t>What are the </a:t>
            </a:r>
            <a:r>
              <a:rPr lang="en-US" dirty="0" smtClean="0"/>
              <a:t>OPPORTUNITIES </a:t>
            </a:r>
            <a:r>
              <a:rPr lang="en-US" dirty="0" smtClean="0">
                <a:latin typeface="+mn-lt"/>
              </a:rPr>
              <a:t>?</a:t>
            </a:r>
          </a:p>
          <a:p>
            <a:r>
              <a:rPr lang="en-US" dirty="0" smtClean="0">
                <a:latin typeface="+mn-lt"/>
              </a:rPr>
              <a:t>What are the </a:t>
            </a:r>
            <a:r>
              <a:rPr lang="en-US" dirty="0" smtClean="0"/>
              <a:t>LIMITATIONS </a:t>
            </a:r>
            <a:r>
              <a:rPr lang="en-US" dirty="0" smtClean="0">
                <a:latin typeface="+mn-lt"/>
              </a:rPr>
              <a:t>?</a:t>
            </a:r>
          </a:p>
          <a:p>
            <a:pPr lvl="1"/>
            <a:endParaRPr lang="en-US" dirty="0" smtClean="0">
              <a:latin typeface="+mn-lt"/>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7747809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1708" t="15799" r="5921" b="3355"/>
          <a:stretch/>
        </p:blipFill>
        <p:spPr>
          <a:xfrm>
            <a:off x="-8014" y="0"/>
            <a:ext cx="9220416" cy="6844682"/>
          </a:xfrm>
          <a:prstGeom prst="rect">
            <a:avLst/>
          </a:prstGeom>
        </p:spPr>
      </p:pic>
      <p:grpSp>
        <p:nvGrpSpPr>
          <p:cNvPr id="15" name="Group 14"/>
          <p:cNvGrpSpPr/>
          <p:nvPr/>
        </p:nvGrpSpPr>
        <p:grpSpPr>
          <a:xfrm>
            <a:off x="2722968" y="256937"/>
            <a:ext cx="5466080" cy="5247640"/>
            <a:chOff x="66675" y="0"/>
            <a:chExt cx="5466080" cy="5247640"/>
          </a:xfrm>
        </p:grpSpPr>
        <p:sp>
          <p:nvSpPr>
            <p:cNvPr id="16" name="Donut 15"/>
            <p:cNvSpPr/>
            <p:nvPr/>
          </p:nvSpPr>
          <p:spPr>
            <a:xfrm>
              <a:off x="66675" y="0"/>
              <a:ext cx="5466080" cy="5247640"/>
            </a:xfrm>
            <a:prstGeom prst="donut">
              <a:avLst>
                <a:gd name="adj" fmla="val 9972"/>
              </a:avLst>
            </a:prstGeom>
            <a:solidFill>
              <a:srgbClr val="FFFFFF">
                <a:alpha val="30196"/>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7" name="Flowchart: Summing Junction 16"/>
            <p:cNvSpPr/>
            <p:nvPr/>
          </p:nvSpPr>
          <p:spPr>
            <a:xfrm>
              <a:off x="857250" y="733425"/>
              <a:ext cx="3877945" cy="3816350"/>
            </a:xfrm>
            <a:prstGeom prst="flowChartSummingJunction">
              <a:avLst/>
            </a:prstGeom>
            <a:solidFill>
              <a:srgbClr val="FFFFFF">
                <a:alpha val="30196"/>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8" name="Text Box 31"/>
            <p:cNvSpPr txBox="1"/>
            <p:nvPr/>
          </p:nvSpPr>
          <p:spPr>
            <a:xfrm>
              <a:off x="2257425" y="1238250"/>
              <a:ext cx="1142559" cy="65598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1" i="0" u="none" strike="noStrike" kern="0" cap="none" spc="0" normalizeH="0" baseline="0" noProof="0">
                  <a:ln>
                    <a:noFill/>
                  </a:ln>
                  <a:solidFill>
                    <a:srgbClr val="1F4E79"/>
                  </a:solidFill>
                  <a:effectLst/>
                  <a:uLnTx/>
                  <a:uFillTx/>
                  <a:latin typeface="Calibri" panose="020F0502020204030204" pitchFamily="34" charset="0"/>
                  <a:ea typeface="Calibri" panose="020F0502020204030204" pitchFamily="34" charset="0"/>
                  <a:cs typeface="Times New Roman" panose="02020603050405020304" pitchFamily="18" charset="0"/>
                </a:rPr>
                <a:t>ACADEMIC LEARNING RESULTS</a:t>
              </a: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34"/>
            <p:cNvSpPr txBox="1"/>
            <p:nvPr/>
          </p:nvSpPr>
          <p:spPr>
            <a:xfrm>
              <a:off x="2286000" y="3314700"/>
              <a:ext cx="1291452" cy="65598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1" i="0" u="none" strike="noStrike" kern="0" cap="none" spc="0" normalizeH="0" baseline="0" noProof="0">
                  <a:ln>
                    <a:noFill/>
                  </a:ln>
                  <a:solidFill>
                    <a:srgbClr val="1F4E79"/>
                  </a:solidFill>
                  <a:effectLst/>
                  <a:uLnTx/>
                  <a:uFillTx/>
                  <a:latin typeface="Calibri" panose="020F0502020204030204" pitchFamily="34" charset="0"/>
                  <a:ea typeface="Calibri" panose="020F0502020204030204" pitchFamily="34" charset="0"/>
                  <a:cs typeface="Times New Roman" panose="02020603050405020304" pitchFamily="18" charset="0"/>
                </a:rPr>
                <a:t>CO-ACADEMIC LEARNING RESULTS</a:t>
              </a: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35"/>
            <p:cNvSpPr txBox="1"/>
            <p:nvPr/>
          </p:nvSpPr>
          <p:spPr>
            <a:xfrm>
              <a:off x="1038225" y="2343150"/>
              <a:ext cx="1291452" cy="65598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1" i="0" u="none" strike="noStrike" kern="0" cap="none" spc="0" normalizeH="0" baseline="0" noProof="0">
                  <a:ln>
                    <a:noFill/>
                  </a:ln>
                  <a:solidFill>
                    <a:srgbClr val="A6A6A6"/>
                  </a:solidFill>
                  <a:effectLst/>
                  <a:uLnTx/>
                  <a:uFillTx/>
                  <a:latin typeface="Calibri" panose="020F0502020204030204" pitchFamily="34" charset="0"/>
                  <a:ea typeface="Calibri" panose="020F0502020204030204" pitchFamily="34" charset="0"/>
                  <a:cs typeface="Times New Roman" panose="02020603050405020304" pitchFamily="18" charset="0"/>
                </a:rPr>
                <a:t>LEARNING ENVIRONMENT RESULTS*</a:t>
              </a: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36"/>
            <p:cNvSpPr txBox="1"/>
            <p:nvPr/>
          </p:nvSpPr>
          <p:spPr>
            <a:xfrm>
              <a:off x="3305175" y="2314575"/>
              <a:ext cx="1291452" cy="65598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1" i="0" u="none" strike="noStrike" kern="0" cap="none" spc="0" normalizeH="0" baseline="0" noProof="0">
                  <a:ln>
                    <a:noFill/>
                  </a:ln>
                  <a:solidFill>
                    <a:srgbClr val="1F4E79"/>
                  </a:solidFill>
                  <a:effectLst/>
                  <a:uLnTx/>
                  <a:uFillTx/>
                  <a:latin typeface="Calibri" panose="020F0502020204030204" pitchFamily="34" charset="0"/>
                  <a:ea typeface="Calibri" panose="020F0502020204030204" pitchFamily="34" charset="0"/>
                  <a:cs typeface="Times New Roman" panose="02020603050405020304" pitchFamily="18" charset="0"/>
                </a:rPr>
                <a:t>POST-SECONDARY READINESS RESULTS</a:t>
              </a: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24"/>
            <p:cNvSpPr txBox="1"/>
            <p:nvPr/>
          </p:nvSpPr>
          <p:spPr>
            <a:xfrm rot="19520573">
              <a:off x="161178" y="661123"/>
              <a:ext cx="3569447" cy="1908810"/>
            </a:xfrm>
            <a:prstGeom prst="rect">
              <a:avLst/>
            </a:prstGeom>
            <a:noFill/>
            <a:ln>
              <a:noFill/>
            </a:ln>
            <a:effectLst/>
          </p:spPr>
          <p:txBody>
            <a:bodyPr rot="0" spcFirstLastPara="1" vert="horz" wrap="square" lIns="91440" tIns="45720" rIns="91440" bIns="45720" numCol="1" spcCol="0" rtlCol="0" fromWordArt="0" anchor="t" anchorCtr="0" forceAA="0" compatLnSpc="1">
              <a:prstTxWarp prst="textArchUp">
                <a:avLst>
                  <a:gd name="adj" fmla="val 13220685"/>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rgbClr val="1F4E79"/>
                  </a:solidFill>
                  <a:effectLst/>
                  <a:uLnTx/>
                  <a:uFillTx/>
                  <a:latin typeface="Calibri" panose="020F0502020204030204" pitchFamily="34" charset="0"/>
                  <a:ea typeface="Calibri" panose="020F0502020204030204" pitchFamily="34" charset="0"/>
                  <a:cs typeface="Calibri" panose="020F0502020204030204" pitchFamily="34" charset="0"/>
                </a:rPr>
                <a:t>RELATIONSHIPS FOR CHANGE</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37"/>
            <p:cNvSpPr txBox="1"/>
            <p:nvPr/>
          </p:nvSpPr>
          <p:spPr>
            <a:xfrm rot="1483873">
              <a:off x="1680325" y="484951"/>
              <a:ext cx="3451860" cy="1909165"/>
            </a:xfrm>
            <a:prstGeom prst="rect">
              <a:avLst/>
            </a:prstGeom>
            <a:noFill/>
            <a:ln>
              <a:noFill/>
            </a:ln>
            <a:effectLst/>
          </p:spPr>
          <p:txBody>
            <a:bodyPr rot="0" spcFirstLastPara="1" vert="horz" wrap="square" lIns="91440" tIns="45720" rIns="91440" bIns="45720" numCol="1" spcCol="0" rtlCol="0" fromWordArt="0" anchor="t" anchorCtr="0" forceAA="0" compatLnSpc="1">
              <a:prstTxWarp prst="textArchUp">
                <a:avLst>
                  <a:gd name="adj" fmla="val 12679001"/>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rgbClr val="1F4E79"/>
                  </a:solidFill>
                  <a:effectLst/>
                  <a:uLnTx/>
                  <a:uFillTx/>
                  <a:latin typeface="Calibri" panose="020F0502020204030204" pitchFamily="34" charset="0"/>
                  <a:ea typeface="Calibri" panose="020F0502020204030204" pitchFamily="34" charset="0"/>
                  <a:cs typeface="Calibri" panose="020F0502020204030204" pitchFamily="34" charset="0"/>
                </a:rPr>
                <a:t>THEORY OF ACTION</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38"/>
            <p:cNvSpPr txBox="1"/>
            <p:nvPr/>
          </p:nvSpPr>
          <p:spPr>
            <a:xfrm rot="14917712">
              <a:off x="-180649" y="2146603"/>
              <a:ext cx="3451860" cy="1939069"/>
            </a:xfrm>
            <a:prstGeom prst="rect">
              <a:avLst/>
            </a:prstGeom>
            <a:noFill/>
            <a:ln>
              <a:noFill/>
            </a:ln>
            <a:effectLst/>
          </p:spPr>
          <p:txBody>
            <a:bodyPr rot="0" spcFirstLastPara="1" vert="horz" wrap="square" lIns="91440" tIns="45720" rIns="91440" bIns="45720" numCol="1" spcCol="0" rtlCol="0" fromWordArt="0" anchor="t" anchorCtr="0" forceAA="0" compatLnSpc="1">
              <a:prstTxWarp prst="textArchUp">
                <a:avLst>
                  <a:gd name="adj" fmla="val 12679001"/>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rgbClr val="1F4E79"/>
                  </a:solidFill>
                  <a:effectLst/>
                  <a:uLnTx/>
                  <a:uFillTx/>
                  <a:latin typeface="Calibri" panose="020F0502020204030204" pitchFamily="34" charset="0"/>
                  <a:ea typeface="Calibri" panose="020F0502020204030204" pitchFamily="34" charset="0"/>
                  <a:cs typeface="Calibri" panose="020F0502020204030204" pitchFamily="34" charset="0"/>
                </a:rPr>
                <a:t>DATA-INFORMED INTERVENTION</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2"/>
            <p:cNvSpPr txBox="1"/>
            <p:nvPr/>
          </p:nvSpPr>
          <p:spPr>
            <a:xfrm rot="10041829">
              <a:off x="1350127" y="2888281"/>
              <a:ext cx="3451860" cy="1939069"/>
            </a:xfrm>
            <a:prstGeom prst="rect">
              <a:avLst/>
            </a:prstGeom>
            <a:noFill/>
            <a:ln>
              <a:noFill/>
            </a:ln>
            <a:effectLst/>
          </p:spPr>
          <p:txBody>
            <a:bodyPr rot="0" spcFirstLastPara="1" vert="horz" wrap="square" lIns="91440" tIns="45720" rIns="91440" bIns="45720" numCol="1" spcCol="0" rtlCol="0" fromWordArt="0" anchor="t" anchorCtr="0" forceAA="0" compatLnSpc="1">
              <a:prstTxWarp prst="textArchUp">
                <a:avLst>
                  <a:gd name="adj" fmla="val 12679001"/>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rgbClr val="1F4E79"/>
                  </a:solidFill>
                  <a:effectLst/>
                  <a:uLnTx/>
                  <a:uFillTx/>
                  <a:latin typeface="Calibri" panose="020F0502020204030204" pitchFamily="34" charset="0"/>
                  <a:ea typeface="Calibri" panose="020F0502020204030204" pitchFamily="34" charset="0"/>
                  <a:cs typeface="Calibri" panose="020F0502020204030204" pitchFamily="34" charset="0"/>
                </a:rPr>
                <a:t>INCENTIVES TO INNOVATE</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 Box 3"/>
            <p:cNvSpPr txBox="1"/>
            <p:nvPr/>
          </p:nvSpPr>
          <p:spPr>
            <a:xfrm rot="5706389">
              <a:off x="2419756" y="1880732"/>
              <a:ext cx="3451860" cy="1939069"/>
            </a:xfrm>
            <a:prstGeom prst="rect">
              <a:avLst/>
            </a:prstGeom>
            <a:noFill/>
            <a:ln>
              <a:noFill/>
            </a:ln>
            <a:effectLst/>
          </p:spPr>
          <p:txBody>
            <a:bodyPr rot="0" spcFirstLastPara="1" vert="horz" wrap="square" lIns="91440" tIns="45720" rIns="91440" bIns="45720" numCol="1" spcCol="0" rtlCol="0" fromWordArt="0" anchor="t" anchorCtr="0" forceAA="0" compatLnSpc="1">
              <a:prstTxWarp prst="textArchUp">
                <a:avLst>
                  <a:gd name="adj" fmla="val 12679001"/>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rgbClr val="1F4E79"/>
                  </a:solidFill>
                  <a:effectLst/>
                  <a:uLnTx/>
                  <a:uFillTx/>
                  <a:latin typeface="Calibri" panose="020F0502020204030204" pitchFamily="34" charset="0"/>
                  <a:ea typeface="Calibri" panose="020F0502020204030204" pitchFamily="34" charset="0"/>
                  <a:cs typeface="Calibri" panose="020F0502020204030204" pitchFamily="34" charset="0"/>
                </a:rPr>
                <a:t>KNOWLEDGE &amp; CAPACITY</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422" y="5755787"/>
            <a:ext cx="2308546" cy="615787"/>
          </a:xfrm>
          <a:prstGeom prst="rect">
            <a:avLst/>
          </a:prstGeom>
        </p:spPr>
      </p:pic>
      <p:sp>
        <p:nvSpPr>
          <p:cNvPr id="28" name="Title 3"/>
          <p:cNvSpPr txBox="1">
            <a:spLocks/>
          </p:cNvSpPr>
          <p:nvPr/>
        </p:nvSpPr>
        <p:spPr>
          <a:xfrm>
            <a:off x="341266" y="408137"/>
            <a:ext cx="2355095" cy="582225"/>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r>
              <a:rPr lang="en-US" sz="3200" dirty="0" smtClean="0">
                <a:solidFill>
                  <a:schemeClr val="bg1"/>
                </a:solidFill>
                <a:latin typeface="Aaux ProThin" panose="00000400000000000000" pitchFamily="2" charset="0"/>
              </a:rPr>
              <a:t>FOUR DOMAINS</a:t>
            </a:r>
            <a:endParaRPr lang="en-US" sz="3200" dirty="0">
              <a:solidFill>
                <a:schemeClr val="bg1"/>
              </a:solidFill>
              <a:latin typeface="Aaux ProThin" panose="00000400000000000000" pitchFamily="2" charset="0"/>
            </a:endParaRPr>
          </a:p>
        </p:txBody>
      </p:sp>
    </p:spTree>
    <p:extLst>
      <p:ext uri="{BB962C8B-B14F-4D97-AF65-F5344CB8AC3E}">
        <p14:creationId xmlns:p14="http://schemas.microsoft.com/office/powerpoint/2010/main" val="2604424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368" t="5587" r="2381" b="24064"/>
          <a:stretch/>
        </p:blipFill>
        <p:spPr>
          <a:xfrm>
            <a:off x="0" y="0"/>
            <a:ext cx="9172881"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852" y="6020194"/>
            <a:ext cx="2308546" cy="615787"/>
          </a:xfrm>
          <a:prstGeom prst="rect">
            <a:avLst/>
          </a:prstGeom>
        </p:spPr>
      </p:pic>
      <p:sp>
        <p:nvSpPr>
          <p:cNvPr id="4" name="Title 3"/>
          <p:cNvSpPr txBox="1">
            <a:spLocks/>
          </p:cNvSpPr>
          <p:nvPr/>
        </p:nvSpPr>
        <p:spPr>
          <a:xfrm>
            <a:off x="341266" y="408137"/>
            <a:ext cx="3531871" cy="582225"/>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r>
              <a:rPr lang="en-US" sz="3200" dirty="0" smtClean="0">
                <a:solidFill>
                  <a:schemeClr val="bg1"/>
                </a:solidFill>
                <a:latin typeface="Aaux ProThin" panose="00000400000000000000" pitchFamily="2" charset="0"/>
              </a:rPr>
              <a:t>THREE</a:t>
            </a:r>
            <a:br>
              <a:rPr lang="en-US" sz="3200" dirty="0" smtClean="0">
                <a:solidFill>
                  <a:schemeClr val="bg1"/>
                </a:solidFill>
                <a:latin typeface="Aaux ProThin" panose="00000400000000000000" pitchFamily="2" charset="0"/>
              </a:rPr>
            </a:br>
            <a:r>
              <a:rPr lang="en-US" sz="3200" dirty="0" smtClean="0">
                <a:solidFill>
                  <a:schemeClr val="bg1"/>
                </a:solidFill>
                <a:latin typeface="Aaux ProThin" panose="00000400000000000000" pitchFamily="2" charset="0"/>
              </a:rPr>
              <a:t>LEARNING TYPES</a:t>
            </a:r>
            <a:endParaRPr lang="en-US" sz="3200" dirty="0">
              <a:solidFill>
                <a:schemeClr val="bg1"/>
              </a:solidFill>
              <a:latin typeface="Aaux ProThin" panose="00000400000000000000" pitchFamily="2" charset="0"/>
            </a:endParaRPr>
          </a:p>
        </p:txBody>
      </p:sp>
      <p:sp>
        <p:nvSpPr>
          <p:cNvPr id="6" name="Rectangle 5"/>
          <p:cNvSpPr/>
          <p:nvPr/>
        </p:nvSpPr>
        <p:spPr>
          <a:xfrm>
            <a:off x="960120" y="1845128"/>
            <a:ext cx="1933303" cy="4175066"/>
          </a:xfrm>
          <a:prstGeom prst="rect">
            <a:avLst/>
          </a:prstGeom>
          <a:solidFill>
            <a:srgbClr val="FFFFFF">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accent5">
                    <a:lumMod val="50000"/>
                  </a:schemeClr>
                </a:solidFill>
                <a:latin typeface="Aaux ProThin Italic" panose="00000400000000000000" pitchFamily="2" charset="0"/>
              </a:rPr>
              <a:t>Social &amp;</a:t>
            </a:r>
            <a:br>
              <a:rPr lang="en-US" dirty="0" smtClean="0">
                <a:solidFill>
                  <a:schemeClr val="accent5">
                    <a:lumMod val="50000"/>
                  </a:schemeClr>
                </a:solidFill>
                <a:latin typeface="Aaux ProThin Italic" panose="00000400000000000000" pitchFamily="2" charset="0"/>
              </a:rPr>
            </a:br>
            <a:r>
              <a:rPr lang="en-US" dirty="0" smtClean="0">
                <a:solidFill>
                  <a:schemeClr val="accent5">
                    <a:lumMod val="50000"/>
                  </a:schemeClr>
                </a:solidFill>
                <a:latin typeface="Aaux ProThin Italic" panose="00000400000000000000" pitchFamily="2" charset="0"/>
              </a:rPr>
              <a:t>Emotional</a:t>
            </a:r>
            <a:br>
              <a:rPr lang="en-US" dirty="0" smtClean="0">
                <a:solidFill>
                  <a:schemeClr val="accent5">
                    <a:lumMod val="50000"/>
                  </a:schemeClr>
                </a:solidFill>
                <a:latin typeface="Aaux ProThin Italic" panose="00000400000000000000" pitchFamily="2" charset="0"/>
              </a:rPr>
            </a:br>
            <a:r>
              <a:rPr lang="en-US" dirty="0" smtClean="0">
                <a:solidFill>
                  <a:schemeClr val="accent5">
                    <a:lumMod val="50000"/>
                  </a:schemeClr>
                </a:solidFill>
                <a:latin typeface="Aaux ProThin Italic" panose="00000400000000000000" pitchFamily="2" charset="0"/>
              </a:rPr>
              <a:t>Learning</a:t>
            </a:r>
            <a:endParaRPr lang="en-US" dirty="0">
              <a:solidFill>
                <a:schemeClr val="accent5">
                  <a:lumMod val="50000"/>
                </a:schemeClr>
              </a:solidFill>
              <a:latin typeface="Aaux ProThin Italic" panose="00000400000000000000" pitchFamily="2" charset="0"/>
            </a:endParaRPr>
          </a:p>
        </p:txBody>
      </p:sp>
      <p:sp>
        <p:nvSpPr>
          <p:cNvPr id="7" name="Rectangle 6"/>
          <p:cNvSpPr/>
          <p:nvPr/>
        </p:nvSpPr>
        <p:spPr>
          <a:xfrm>
            <a:off x="3692434" y="1836648"/>
            <a:ext cx="1933303" cy="4175066"/>
          </a:xfrm>
          <a:prstGeom prst="rect">
            <a:avLst/>
          </a:prstGeom>
          <a:solidFill>
            <a:srgbClr val="FFFFFF">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accent5">
                    <a:lumMod val="50000"/>
                  </a:schemeClr>
                </a:solidFill>
                <a:latin typeface="Aaux ProThin Italic" panose="00000400000000000000" pitchFamily="2" charset="0"/>
              </a:rPr>
              <a:t>Applied &amp;</a:t>
            </a:r>
            <a:br>
              <a:rPr lang="en-US" dirty="0" smtClean="0">
                <a:solidFill>
                  <a:schemeClr val="accent5">
                    <a:lumMod val="50000"/>
                  </a:schemeClr>
                </a:solidFill>
                <a:latin typeface="Aaux ProThin Italic" panose="00000400000000000000" pitchFamily="2" charset="0"/>
              </a:rPr>
            </a:br>
            <a:r>
              <a:rPr lang="en-US" dirty="0" smtClean="0">
                <a:solidFill>
                  <a:schemeClr val="accent5">
                    <a:lumMod val="50000"/>
                  </a:schemeClr>
                </a:solidFill>
                <a:latin typeface="Aaux ProThin Italic" panose="00000400000000000000" pitchFamily="2" charset="0"/>
              </a:rPr>
              <a:t>Experiential</a:t>
            </a:r>
            <a:br>
              <a:rPr lang="en-US" dirty="0" smtClean="0">
                <a:solidFill>
                  <a:schemeClr val="accent5">
                    <a:lumMod val="50000"/>
                  </a:schemeClr>
                </a:solidFill>
                <a:latin typeface="Aaux ProThin Italic" panose="00000400000000000000" pitchFamily="2" charset="0"/>
              </a:rPr>
            </a:br>
            <a:r>
              <a:rPr lang="en-US" dirty="0" smtClean="0">
                <a:solidFill>
                  <a:schemeClr val="accent5">
                    <a:lumMod val="50000"/>
                  </a:schemeClr>
                </a:solidFill>
                <a:latin typeface="Aaux ProThin Italic" panose="00000400000000000000" pitchFamily="2" charset="0"/>
              </a:rPr>
              <a:t>Learning</a:t>
            </a:r>
            <a:endParaRPr lang="en-US" dirty="0">
              <a:solidFill>
                <a:schemeClr val="accent5">
                  <a:lumMod val="50000"/>
                </a:schemeClr>
              </a:solidFill>
              <a:latin typeface="Aaux ProThin Italic" panose="00000400000000000000" pitchFamily="2" charset="0"/>
            </a:endParaRPr>
          </a:p>
        </p:txBody>
      </p:sp>
      <p:sp>
        <p:nvSpPr>
          <p:cNvPr id="8" name="Rectangle 7"/>
          <p:cNvSpPr/>
          <p:nvPr/>
        </p:nvSpPr>
        <p:spPr>
          <a:xfrm>
            <a:off x="6540137" y="1845128"/>
            <a:ext cx="1933303" cy="4175066"/>
          </a:xfrm>
          <a:prstGeom prst="rect">
            <a:avLst/>
          </a:prstGeom>
          <a:solidFill>
            <a:srgbClr val="FFFFFF">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accent5">
                    <a:lumMod val="50000"/>
                  </a:schemeClr>
                </a:solidFill>
                <a:latin typeface="Aaux ProThin Italic" panose="00000400000000000000" pitchFamily="2" charset="0"/>
              </a:rPr>
              <a:t>Individualized &amp;</a:t>
            </a:r>
            <a:br>
              <a:rPr lang="en-US" dirty="0" smtClean="0">
                <a:solidFill>
                  <a:schemeClr val="accent5">
                    <a:lumMod val="50000"/>
                  </a:schemeClr>
                </a:solidFill>
                <a:latin typeface="Aaux ProThin Italic" panose="00000400000000000000" pitchFamily="2" charset="0"/>
              </a:rPr>
            </a:br>
            <a:r>
              <a:rPr lang="en-US" dirty="0" smtClean="0">
                <a:solidFill>
                  <a:schemeClr val="accent5">
                    <a:lumMod val="50000"/>
                  </a:schemeClr>
                </a:solidFill>
                <a:latin typeface="Aaux ProThin Italic" panose="00000400000000000000" pitchFamily="2" charset="0"/>
              </a:rPr>
              <a:t>Personalized</a:t>
            </a:r>
            <a:br>
              <a:rPr lang="en-US" dirty="0" smtClean="0">
                <a:solidFill>
                  <a:schemeClr val="accent5">
                    <a:lumMod val="50000"/>
                  </a:schemeClr>
                </a:solidFill>
                <a:latin typeface="Aaux ProThin Italic" panose="00000400000000000000" pitchFamily="2" charset="0"/>
              </a:rPr>
            </a:br>
            <a:r>
              <a:rPr lang="en-US" dirty="0" smtClean="0">
                <a:solidFill>
                  <a:schemeClr val="accent5">
                    <a:lumMod val="50000"/>
                  </a:schemeClr>
                </a:solidFill>
                <a:latin typeface="Aaux ProThin Italic" panose="00000400000000000000" pitchFamily="2" charset="0"/>
              </a:rPr>
              <a:t>Learning</a:t>
            </a:r>
            <a:endParaRPr lang="en-US" dirty="0">
              <a:solidFill>
                <a:schemeClr val="accent5">
                  <a:lumMod val="50000"/>
                </a:schemeClr>
              </a:solidFill>
              <a:latin typeface="Aaux ProThin Italic" panose="00000400000000000000" pitchFamily="2" charset="0"/>
            </a:endParaRPr>
          </a:p>
        </p:txBody>
      </p:sp>
    </p:spTree>
    <p:extLst>
      <p:ext uri="{BB962C8B-B14F-4D97-AF65-F5344CB8AC3E}">
        <p14:creationId xmlns:p14="http://schemas.microsoft.com/office/powerpoint/2010/main" val="662277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92439" y="3690954"/>
            <a:ext cx="4295176" cy="289375"/>
          </a:xfrm>
          <a:prstGeom prst="rect">
            <a:avLst/>
          </a:prstGeom>
          <a:solidFill>
            <a:schemeClr val="tx1"/>
          </a:solidFill>
        </p:spPr>
        <p:txBody>
          <a:bodyPr>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bg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smtClean="0">
                <a:ln>
                  <a:noFill/>
                </a:ln>
                <a:solidFill>
                  <a:schemeClr val="bg1"/>
                </a:solidFill>
                <a:effectLst/>
                <a:uLnTx/>
                <a:uFillTx/>
                <a:latin typeface="Aaux ProRegular"/>
                <a:ea typeface="+mn-ea"/>
                <a:cs typeface="+mn-cs"/>
              </a:rPr>
              <a:t>ADDITIONAL MEASURES OF STUDENT SUCCESS</a:t>
            </a:r>
            <a:endParaRPr kumimoji="0" lang="en-US" sz="1500" b="0" i="0" u="none" strike="noStrike" kern="1200" cap="none" spc="0" normalizeH="0" baseline="0" noProof="0" dirty="0">
              <a:ln>
                <a:noFill/>
              </a:ln>
              <a:solidFill>
                <a:schemeClr val="bg1"/>
              </a:solidFill>
              <a:effectLst/>
              <a:uLnTx/>
              <a:uFillTx/>
              <a:latin typeface="Aaux ProRegular"/>
              <a:ea typeface="+mn-ea"/>
              <a:cs typeface="+mn-cs"/>
            </a:endParaRPr>
          </a:p>
        </p:txBody>
      </p:sp>
      <p:sp>
        <p:nvSpPr>
          <p:cNvPr id="2" name="Rectangle 1"/>
          <p:cNvSpPr/>
          <p:nvPr/>
        </p:nvSpPr>
        <p:spPr>
          <a:xfrm>
            <a:off x="1584243" y="4282978"/>
            <a:ext cx="2157984" cy="1584960"/>
          </a:xfrm>
          <a:prstGeom prst="rect">
            <a:avLst/>
          </a:prstGeom>
          <a:solidFill>
            <a:schemeClr val="bg1"/>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60000"/>
                    <a:lumOff val="40000"/>
                  </a:schemeClr>
                </a:solidFill>
              </a:rPr>
              <a:t>YOUR</a:t>
            </a:r>
          </a:p>
          <a:p>
            <a:pPr algn="ctr"/>
            <a:r>
              <a:rPr lang="en-US" sz="4000" b="1" dirty="0" smtClean="0">
                <a:solidFill>
                  <a:schemeClr val="tx2">
                    <a:lumMod val="60000"/>
                    <a:lumOff val="40000"/>
                  </a:schemeClr>
                </a:solidFill>
              </a:rPr>
              <a:t>LOGO</a:t>
            </a:r>
          </a:p>
          <a:p>
            <a:pPr algn="ctr"/>
            <a:r>
              <a:rPr lang="en-US" dirty="0" smtClean="0">
                <a:solidFill>
                  <a:schemeClr val="tx2">
                    <a:lumMod val="60000"/>
                    <a:lumOff val="40000"/>
                  </a:schemeClr>
                </a:solidFill>
              </a:rPr>
              <a:t>HERE</a:t>
            </a:r>
            <a:endParaRPr lang="en-US" dirty="0">
              <a:solidFill>
                <a:schemeClr val="tx2">
                  <a:lumMod val="60000"/>
                  <a:lumOff val="40000"/>
                </a:schemeClr>
              </a:solidFill>
            </a:endParaRPr>
          </a:p>
        </p:txBody>
      </p:sp>
    </p:spTree>
    <p:extLst>
      <p:ext uri="{BB962C8B-B14F-4D97-AF65-F5344CB8AC3E}">
        <p14:creationId xmlns:p14="http://schemas.microsoft.com/office/powerpoint/2010/main" val="3429624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8323" r="18323" b="1173"/>
          <a:stretch/>
        </p:blipFill>
        <p:spPr>
          <a:xfrm>
            <a:off x="3887391" y="987427"/>
            <a:ext cx="4629150" cy="4816474"/>
          </a:xfrm>
        </p:spPr>
      </p:pic>
      <p:sp>
        <p:nvSpPr>
          <p:cNvPr id="11" name="Text Placeholder 10"/>
          <p:cNvSpPr>
            <a:spLocks noGrp="1"/>
          </p:cNvSpPr>
          <p:nvPr>
            <p:ph type="body" sz="half" idx="2"/>
          </p:nvPr>
        </p:nvSpPr>
        <p:spPr>
          <a:xfrm>
            <a:off x="629841" y="2286000"/>
            <a:ext cx="2949178" cy="3582987"/>
          </a:xfrm>
        </p:spPr>
        <p:txBody>
          <a:bodyPr anchor="t" anchorCtr="0"/>
          <a:lstStyle/>
          <a:p>
            <a:r>
              <a:rPr lang="en-US" dirty="0"/>
              <a:t>Schools that implement a whole child approach (integrating social and emotional leaning (SEL) into the educational model) can improve students’ academic learning and increase equity</a:t>
            </a:r>
            <a:r>
              <a:rPr lang="en-US" dirty="0" smtClean="0"/>
              <a:t>.</a:t>
            </a:r>
            <a:endParaRPr lang="en-US" dirty="0"/>
          </a:p>
        </p:txBody>
      </p:sp>
      <p:sp>
        <p:nvSpPr>
          <p:cNvPr id="12" name="TextBox 11"/>
          <p:cNvSpPr txBox="1"/>
          <p:nvPr/>
        </p:nvSpPr>
        <p:spPr>
          <a:xfrm>
            <a:off x="629842" y="1577031"/>
            <a:ext cx="2695250" cy="307777"/>
          </a:xfrm>
          <a:prstGeom prst="rect">
            <a:avLst/>
          </a:prstGeom>
          <a:solidFill>
            <a:schemeClr val="tx1"/>
          </a:solidFill>
        </p:spPr>
        <p:txBody>
          <a:bodyPr wrap="square" rtlCol="0">
            <a:spAutoFit/>
          </a:bodyPr>
          <a:lstStyle/>
          <a:p>
            <a:r>
              <a:rPr lang="en-US" sz="1400" dirty="0" smtClean="0">
                <a:solidFill>
                  <a:schemeClr val="bg1"/>
                </a:solidFill>
                <a:latin typeface="Aaux ProThin" panose="00000400000000000000" pitchFamily="2" charset="0"/>
              </a:rPr>
              <a:t>SOCIAL &amp; EMOTIONAL LEARNING</a:t>
            </a:r>
            <a:endParaRPr lang="en-US" sz="1400" dirty="0">
              <a:solidFill>
                <a:schemeClr val="bg1"/>
              </a:solidFill>
              <a:latin typeface="Aaux ProThin" panose="00000400000000000000" pitchFamily="2" charset="0"/>
            </a:endParaRPr>
          </a:p>
        </p:txBody>
      </p:sp>
      <p:sp>
        <p:nvSpPr>
          <p:cNvPr id="6" name="Title 3"/>
          <p:cNvSpPr txBox="1">
            <a:spLocks/>
          </p:cNvSpPr>
          <p:nvPr/>
        </p:nvSpPr>
        <p:spPr>
          <a:xfrm>
            <a:off x="5968307" y="1884808"/>
            <a:ext cx="2456794" cy="1038504"/>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gn="r"/>
            <a:r>
              <a:rPr lang="en-US" sz="2400" b="1" dirty="0" smtClean="0">
                <a:solidFill>
                  <a:schemeClr val="accent6"/>
                </a:solidFill>
                <a:latin typeface="+mn-lt"/>
              </a:rPr>
              <a:t>MORE</a:t>
            </a:r>
            <a:r>
              <a:rPr lang="en-US" sz="2800" dirty="0" smtClean="0">
                <a:solidFill>
                  <a:schemeClr val="accent3"/>
                </a:solidFill>
                <a:latin typeface="+mn-lt"/>
              </a:rPr>
              <a:t> </a:t>
            </a:r>
          </a:p>
          <a:p>
            <a:pPr algn="r"/>
            <a:r>
              <a:rPr lang="en-US" sz="2800" dirty="0" smtClean="0">
                <a:solidFill>
                  <a:schemeClr val="bg1"/>
                </a:solidFill>
              </a:rPr>
              <a:t>GREAT SEATS </a:t>
            </a:r>
          </a:p>
          <a:p>
            <a:pPr algn="r"/>
            <a:r>
              <a:rPr lang="en-US" sz="2000" dirty="0" smtClean="0">
                <a:solidFill>
                  <a:schemeClr val="bg1"/>
                </a:solidFill>
                <a:latin typeface="Aaux ProThin" panose="00000400000000000000" pitchFamily="2" charset="0"/>
              </a:rPr>
              <a:t>FOR KIDS</a:t>
            </a:r>
            <a:endParaRPr lang="en-US" sz="2000" dirty="0">
              <a:solidFill>
                <a:schemeClr val="bg1"/>
              </a:solidFill>
              <a:latin typeface="Aaux ProThin" panose="00000400000000000000" pitchFamily="2" charset="0"/>
            </a:endParaRPr>
          </a:p>
        </p:txBody>
      </p:sp>
    </p:spTree>
    <p:extLst>
      <p:ext uri="{BB962C8B-B14F-4D97-AF65-F5344CB8AC3E}">
        <p14:creationId xmlns:p14="http://schemas.microsoft.com/office/powerpoint/2010/main" val="1171590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B038E"/>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Learning depends on connections among cognitive, social, emotional, and attitudinal domains. Development in one domain can enhance development in another domain. </a:t>
            </a:r>
          </a:p>
          <a:p>
            <a:r>
              <a:rPr lang="en-US" dirty="0"/>
              <a:t>S</a:t>
            </a:r>
            <a:r>
              <a:rPr lang="en-US" dirty="0" smtClean="0"/>
              <a:t>ocial </a:t>
            </a:r>
            <a:r>
              <a:rPr lang="en-US" dirty="0"/>
              <a:t>and emotional learning (SEL) programs in schools and better academic outcomes for </a:t>
            </a:r>
            <a:r>
              <a:rPr lang="en-US" dirty="0" smtClean="0"/>
              <a:t>students are linked. </a:t>
            </a:r>
            <a:r>
              <a:rPr lang="en-US" dirty="0"/>
              <a:t>The benefits of participation in SEL programs last into adulthood.</a:t>
            </a:r>
          </a:p>
          <a:p>
            <a:r>
              <a:rPr lang="en-US" dirty="0"/>
              <a:t>SEL programs can be particularly beneficial for students from low-income backgrounds.</a:t>
            </a:r>
          </a:p>
          <a:p>
            <a:endParaRPr lang="en-US" dirty="0"/>
          </a:p>
        </p:txBody>
      </p:sp>
      <p:sp>
        <p:nvSpPr>
          <p:cNvPr id="4" name="Title 3"/>
          <p:cNvSpPr>
            <a:spLocks noGrp="1"/>
          </p:cNvSpPr>
          <p:nvPr>
            <p:ph type="title"/>
          </p:nvPr>
        </p:nvSpPr>
        <p:spPr/>
        <p:txBody>
          <a:bodyPr/>
          <a:lstStyle/>
          <a:p>
            <a:r>
              <a:rPr lang="en-US" dirty="0" smtClean="0">
                <a:solidFill>
                  <a:schemeClr val="bg1"/>
                </a:solidFill>
              </a:rPr>
              <a:t>SOCIAL &amp; EMOTIONAL LEARNING</a:t>
            </a:r>
            <a:endParaRPr lang="en-US" dirty="0">
              <a:solidFill>
                <a:schemeClr val="bg1"/>
              </a:solidFill>
            </a:endParaRPr>
          </a:p>
        </p:txBody>
      </p:sp>
      <p:sp>
        <p:nvSpPr>
          <p:cNvPr id="6" name="TextBox 5"/>
          <p:cNvSpPr txBox="1"/>
          <p:nvPr/>
        </p:nvSpPr>
        <p:spPr>
          <a:xfrm>
            <a:off x="754533" y="1133715"/>
            <a:ext cx="2046856" cy="307777"/>
          </a:xfrm>
          <a:prstGeom prst="rect">
            <a:avLst/>
          </a:prstGeom>
          <a:noFill/>
        </p:spPr>
        <p:txBody>
          <a:bodyPr wrap="square" rtlCol="0">
            <a:spAutoFit/>
          </a:bodyPr>
          <a:lstStyle/>
          <a:p>
            <a:r>
              <a:rPr lang="en-US" sz="1400" dirty="0" smtClean="0">
                <a:solidFill>
                  <a:schemeClr val="bg1"/>
                </a:solidFill>
                <a:latin typeface="Aaux ProThin" panose="00000400000000000000" pitchFamily="2" charset="0"/>
              </a:rPr>
              <a:t>KEY STATEMENTS</a:t>
            </a:r>
            <a:endParaRPr lang="en-US" sz="1400" dirty="0">
              <a:solidFill>
                <a:schemeClr val="bg1"/>
              </a:solidFill>
              <a:latin typeface="Aaux ProThin" panose="00000400000000000000" pitchFamily="2" charset="0"/>
            </a:endParaRPr>
          </a:p>
        </p:txBody>
      </p:sp>
    </p:spTree>
    <p:extLst>
      <p:ext uri="{BB962C8B-B14F-4D97-AF65-F5344CB8AC3E}">
        <p14:creationId xmlns:p14="http://schemas.microsoft.com/office/powerpoint/2010/main" val="40915396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8323" r="18323" b="1173"/>
          <a:stretch/>
        </p:blipFill>
        <p:spPr>
          <a:xfrm>
            <a:off x="3887391" y="987427"/>
            <a:ext cx="4629150" cy="4816474"/>
          </a:xfrm>
        </p:spPr>
      </p:pic>
      <p:sp>
        <p:nvSpPr>
          <p:cNvPr id="11" name="Text Placeholder 10"/>
          <p:cNvSpPr>
            <a:spLocks noGrp="1"/>
          </p:cNvSpPr>
          <p:nvPr>
            <p:ph type="body" sz="half" idx="2"/>
          </p:nvPr>
        </p:nvSpPr>
        <p:spPr>
          <a:xfrm>
            <a:off x="629841" y="2286000"/>
            <a:ext cx="2949178" cy="3582987"/>
          </a:xfrm>
        </p:spPr>
        <p:txBody>
          <a:bodyPr anchor="t" anchorCtr="0"/>
          <a:lstStyle/>
          <a:p>
            <a:r>
              <a:rPr lang="en-US" sz="2400" dirty="0"/>
              <a:t>Social and emotional learning (SEL) programs in schools and better academic outcomes for students are linked. The benefits of participation in SEL programs last into adulthood.</a:t>
            </a:r>
          </a:p>
          <a:p>
            <a:endParaRPr lang="en-US" dirty="0"/>
          </a:p>
        </p:txBody>
      </p:sp>
      <p:sp>
        <p:nvSpPr>
          <p:cNvPr id="12" name="TextBox 11"/>
          <p:cNvSpPr txBox="1"/>
          <p:nvPr/>
        </p:nvSpPr>
        <p:spPr>
          <a:xfrm>
            <a:off x="629842" y="1577031"/>
            <a:ext cx="2695250" cy="307777"/>
          </a:xfrm>
          <a:prstGeom prst="rect">
            <a:avLst/>
          </a:prstGeom>
          <a:solidFill>
            <a:schemeClr val="tx1"/>
          </a:solidFill>
        </p:spPr>
        <p:txBody>
          <a:bodyPr wrap="square" rtlCol="0">
            <a:spAutoFit/>
          </a:bodyPr>
          <a:lstStyle/>
          <a:p>
            <a:r>
              <a:rPr lang="en-US" sz="1400" dirty="0" smtClean="0">
                <a:solidFill>
                  <a:schemeClr val="bg1"/>
                </a:solidFill>
                <a:latin typeface="Aaux ProThin" panose="00000400000000000000" pitchFamily="2" charset="0"/>
              </a:rPr>
              <a:t>SOCIAL &amp; EMOTIONAL LEARNING</a:t>
            </a:r>
            <a:endParaRPr lang="en-US" sz="1400" dirty="0">
              <a:solidFill>
                <a:schemeClr val="bg1"/>
              </a:solidFill>
              <a:latin typeface="Aaux ProThin" panose="00000400000000000000" pitchFamily="2" charset="0"/>
            </a:endParaRPr>
          </a:p>
        </p:txBody>
      </p:sp>
      <p:sp>
        <p:nvSpPr>
          <p:cNvPr id="6" name="Title 3"/>
          <p:cNvSpPr txBox="1">
            <a:spLocks/>
          </p:cNvSpPr>
          <p:nvPr/>
        </p:nvSpPr>
        <p:spPr>
          <a:xfrm>
            <a:off x="6059747" y="4077493"/>
            <a:ext cx="2456794" cy="1038504"/>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gn="r"/>
            <a:r>
              <a:rPr lang="en-US" sz="2400" b="1" dirty="0" smtClean="0">
                <a:solidFill>
                  <a:schemeClr val="accent6"/>
                </a:solidFill>
                <a:latin typeface="+mn-lt"/>
              </a:rPr>
              <a:t>MORE</a:t>
            </a:r>
            <a:r>
              <a:rPr lang="en-US" sz="2800" dirty="0" smtClean="0">
                <a:solidFill>
                  <a:schemeClr val="accent3"/>
                </a:solidFill>
                <a:latin typeface="+mn-lt"/>
              </a:rPr>
              <a:t> </a:t>
            </a:r>
          </a:p>
          <a:p>
            <a:pPr algn="r"/>
            <a:r>
              <a:rPr lang="en-US" sz="2800" dirty="0" smtClean="0">
                <a:solidFill>
                  <a:schemeClr val="bg1"/>
                </a:solidFill>
              </a:rPr>
              <a:t>GREAT SEATS </a:t>
            </a:r>
          </a:p>
          <a:p>
            <a:pPr algn="r"/>
            <a:r>
              <a:rPr lang="en-US" sz="2000" dirty="0" smtClean="0">
                <a:solidFill>
                  <a:schemeClr val="bg1"/>
                </a:solidFill>
                <a:latin typeface="Aaux ProThin" panose="00000400000000000000" pitchFamily="2" charset="0"/>
              </a:rPr>
              <a:t>FOR KIDS</a:t>
            </a:r>
            <a:endParaRPr lang="en-US" sz="2000" dirty="0">
              <a:solidFill>
                <a:schemeClr val="bg1"/>
              </a:solidFill>
              <a:latin typeface="Aaux ProThin" panose="00000400000000000000" pitchFamily="2" charset="0"/>
            </a:endParaRPr>
          </a:p>
        </p:txBody>
      </p:sp>
    </p:spTree>
    <p:extLst>
      <p:ext uri="{BB962C8B-B14F-4D97-AF65-F5344CB8AC3E}">
        <p14:creationId xmlns:p14="http://schemas.microsoft.com/office/powerpoint/2010/main" val="19910010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9725"/>
            <a:ext cx="7886700" cy="4351338"/>
          </a:xfrm>
        </p:spPr>
        <p:txBody>
          <a:bodyPr>
            <a:normAutofit/>
          </a:bodyPr>
          <a:lstStyle/>
          <a:p>
            <a:pPr marL="0" indent="0">
              <a:buNone/>
            </a:pPr>
            <a:r>
              <a:rPr lang="en-US" sz="2400" dirty="0" smtClean="0"/>
              <a:t>Social &amp; Emotional Learning Examples:</a:t>
            </a:r>
            <a:endParaRPr lang="en-US" sz="2400" dirty="0"/>
          </a:p>
        </p:txBody>
      </p:sp>
      <p:sp>
        <p:nvSpPr>
          <p:cNvPr id="6" name="Shape 141"/>
          <p:cNvSpPr/>
          <p:nvPr/>
        </p:nvSpPr>
        <p:spPr>
          <a:xfrm>
            <a:off x="482600" y="2075247"/>
            <a:ext cx="8229600" cy="612965"/>
          </a:xfrm>
          <a:prstGeom prst="rect">
            <a:avLst/>
          </a:prstGeom>
          <a:solidFill>
            <a:srgbClr val="E6E6E6"/>
          </a:solid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A 2011 meta-analysis found that students participating in SEL programs showed an 11-percentage-point gain in academic achievement over non-participants.</a:t>
            </a:r>
            <a:endParaRPr kumimoji="0" lang="en-US" sz="1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r" defTabSz="914400" eaLnBrk="1" fontAlgn="auto" latinLnBrk="0" hangingPunct="1">
              <a:lnSpc>
                <a:spcPct val="100000"/>
              </a:lnSpc>
              <a:spcBef>
                <a:spcPts val="0"/>
              </a:spcBef>
              <a:spcAft>
                <a:spcPts val="0"/>
              </a:spcAft>
              <a:buClrTx/>
              <a:buSzPct val="25000"/>
              <a:buFontTx/>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a:t>
            </a:r>
            <a:r>
              <a:rPr kumimoji="0" lang="en-US" sz="1000" b="0" i="0" u="none" strike="noStrike" kern="0" cap="none" spc="0" normalizeH="0" baseline="0" noProof="0" dirty="0" err="1" smtClean="0">
                <a:ln>
                  <a:noFill/>
                </a:ln>
                <a:solidFill>
                  <a:srgbClr val="000000"/>
                </a:solidFill>
                <a:effectLst/>
                <a:uLnTx/>
                <a:uFillTx/>
                <a:latin typeface="Arial"/>
                <a:cs typeface="Arial"/>
                <a:sym typeface="Arial"/>
              </a:rPr>
              <a:t>Durlak</a:t>
            </a:r>
            <a:r>
              <a:rPr kumimoji="0" lang="en-US" sz="1000" b="0" i="0" u="none" strike="noStrike" kern="0" cap="none" spc="0" normalizeH="0" baseline="0" noProof="0" dirty="0" smtClean="0">
                <a:ln>
                  <a:noFill/>
                </a:ln>
                <a:solidFill>
                  <a:srgbClr val="000000"/>
                </a:solidFill>
                <a:effectLst/>
                <a:uLnTx/>
                <a:uFillTx/>
                <a:latin typeface="Arial"/>
                <a:cs typeface="Arial"/>
                <a:sym typeface="Arial"/>
              </a:rPr>
              <a:t> et al., 2011)</a:t>
            </a:r>
            <a:endParaRPr kumimoji="0" lang="en-US" sz="12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7" name="Shape 141"/>
          <p:cNvSpPr/>
          <p:nvPr/>
        </p:nvSpPr>
        <p:spPr>
          <a:xfrm>
            <a:off x="482600" y="3465171"/>
            <a:ext cx="8229600" cy="960230"/>
          </a:xfrm>
          <a:prstGeom prst="rect">
            <a:avLst/>
          </a:prstGeom>
          <a:solidFill>
            <a:srgbClr val="E6E6E6"/>
          </a:solid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A longitudinal study compared students receiving the Positive Action SEL program and students not receiving the program. Results show that receiving PA “significantly improved growth in academic motivation and mitigated disaffection with learning.” Absenteeism decreased and math performance increased for all students. Reading performance increased for African American boys and  students transitioning between 7</a:t>
            </a:r>
            <a:r>
              <a:rPr kumimoji="0" lang="en-US" sz="1200" b="0" i="0" u="none" strike="noStrike" kern="0" cap="none" spc="0" normalizeH="0" baseline="30000" noProof="0" dirty="0" smtClean="0">
                <a:ln>
                  <a:noFill/>
                </a:ln>
                <a:solidFill>
                  <a:srgbClr val="000000"/>
                </a:solidFill>
                <a:effectLst/>
                <a:uLnTx/>
                <a:uFillTx/>
                <a:latin typeface="Arial"/>
                <a:cs typeface="Arial"/>
                <a:sym typeface="Arial"/>
              </a:rPr>
              <a:t>th</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and 8</a:t>
            </a:r>
            <a:r>
              <a:rPr kumimoji="0" lang="en-US" sz="1200" b="0" i="0" u="none" strike="noStrike" kern="0" cap="none" spc="0" normalizeH="0" baseline="30000" noProof="0" dirty="0" smtClean="0">
                <a:ln>
                  <a:noFill/>
                </a:ln>
                <a:solidFill>
                  <a:srgbClr val="000000"/>
                </a:solidFill>
                <a:effectLst/>
                <a:uLnTx/>
                <a:uFillTx/>
                <a:latin typeface="Arial"/>
                <a:cs typeface="Arial"/>
                <a:sym typeface="Arial"/>
              </a:rPr>
              <a:t>th</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grade.</a:t>
            </a:r>
          </a:p>
          <a:p>
            <a:pPr marL="0" marR="0" lvl="0" indent="0" algn="r" defTabSz="914400" eaLnBrk="1" fontAlgn="auto" latinLnBrk="0" hangingPunct="1">
              <a:lnSpc>
                <a:spcPct val="100000"/>
              </a:lnSpc>
              <a:spcBef>
                <a:spcPts val="0"/>
              </a:spcBef>
              <a:spcAft>
                <a:spcPts val="0"/>
              </a:spcAft>
              <a:buClrTx/>
              <a:buSzPct val="25000"/>
              <a:buFontTx/>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(Bavarian et al., 2013)</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a:t>
            </a:r>
            <a:endParaRPr kumimoji="0" sz="1200" b="1" i="0" u="none" strike="noStrike" kern="0" cap="none" spc="0" normalizeH="0" baseline="0" noProof="0" dirty="0" smtClean="0">
              <a:ln>
                <a:noFill/>
              </a:ln>
              <a:solidFill>
                <a:srgbClr val="F4D80D">
                  <a:lumMod val="40000"/>
                  <a:lumOff val="60000"/>
                </a:srgbClr>
              </a:solidFill>
              <a:effectLst/>
              <a:uLnTx/>
              <a:uFillTx/>
              <a:latin typeface="Arial"/>
              <a:cs typeface="Arial"/>
              <a:sym typeface="Arial"/>
            </a:endParaRPr>
          </a:p>
        </p:txBody>
      </p:sp>
      <p:sp>
        <p:nvSpPr>
          <p:cNvPr id="8" name="Shape 141"/>
          <p:cNvSpPr/>
          <p:nvPr/>
        </p:nvSpPr>
        <p:spPr>
          <a:xfrm>
            <a:off x="482600" y="4546053"/>
            <a:ext cx="8229600" cy="835887"/>
          </a:xfrm>
          <a:prstGeom prst="rect">
            <a:avLst/>
          </a:prstGeom>
          <a:solidFill>
            <a:srgbClr val="E6E6E6"/>
          </a:solid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A 2014 Cluster-Randomized Trial evaluates the impact of an SEL program on academic achievement for students attending an urban, high-risk school district. Evaluators find that in the 24 intervention schools, students “demonstrated higher levels of basic proficiency in reading, writing, and math at some grade levels.”</a:t>
            </a:r>
          </a:p>
          <a:p>
            <a:pPr marL="0" marR="0" lvl="0" indent="0" algn="r" defTabSz="914400" eaLnBrk="1" fontAlgn="auto" latinLnBrk="0" hangingPunct="1">
              <a:lnSpc>
                <a:spcPct val="100000"/>
              </a:lnSpc>
              <a:spcBef>
                <a:spcPts val="0"/>
              </a:spcBef>
              <a:spcAft>
                <a:spcPts val="0"/>
              </a:spcAft>
              <a:buClrTx/>
              <a:buSzPct val="25000"/>
              <a:buFontTx/>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a:t>
            </a:r>
            <a:r>
              <a:rPr kumimoji="0" lang="en-US" sz="1000" b="0" i="0" u="none" strike="noStrike" kern="0" cap="none" spc="0" normalizeH="0" baseline="0" noProof="0" dirty="0" err="1" smtClean="0">
                <a:ln>
                  <a:noFill/>
                </a:ln>
                <a:solidFill>
                  <a:srgbClr val="000000"/>
                </a:solidFill>
                <a:effectLst/>
                <a:uLnTx/>
                <a:uFillTx/>
                <a:latin typeface="Arial"/>
                <a:cs typeface="Arial"/>
                <a:sym typeface="Arial"/>
              </a:rPr>
              <a:t>Schonfeld</a:t>
            </a:r>
            <a:r>
              <a:rPr kumimoji="0" lang="en-US" sz="1000" b="0" i="0" u="none" strike="noStrike" kern="0" cap="none" spc="0" normalizeH="0" baseline="0" noProof="0" dirty="0" smtClean="0">
                <a:ln>
                  <a:noFill/>
                </a:ln>
                <a:solidFill>
                  <a:srgbClr val="000000"/>
                </a:solidFill>
                <a:effectLst/>
                <a:uLnTx/>
                <a:uFillTx/>
                <a:latin typeface="Arial"/>
                <a:cs typeface="Arial"/>
                <a:sym typeface="Arial"/>
              </a:rPr>
              <a:t> et al., 2014)</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a:t>
            </a:r>
            <a:endParaRPr kumimoji="0" sz="1200" b="1" i="0" u="none" strike="noStrike" kern="0" cap="none" spc="0" normalizeH="0" baseline="0" noProof="0" dirty="0" smtClean="0">
              <a:ln>
                <a:noFill/>
              </a:ln>
              <a:solidFill>
                <a:srgbClr val="F4D80D">
                  <a:lumMod val="40000"/>
                  <a:lumOff val="60000"/>
                </a:srgbClr>
              </a:solidFill>
              <a:effectLst/>
              <a:uLnTx/>
              <a:uFillTx/>
              <a:latin typeface="Arial"/>
              <a:cs typeface="Arial"/>
              <a:sym typeface="Arial"/>
            </a:endParaRPr>
          </a:p>
        </p:txBody>
      </p:sp>
      <p:sp>
        <p:nvSpPr>
          <p:cNvPr id="9" name="Shape 141"/>
          <p:cNvSpPr/>
          <p:nvPr/>
        </p:nvSpPr>
        <p:spPr>
          <a:xfrm>
            <a:off x="482600" y="5502592"/>
            <a:ext cx="8229600" cy="994571"/>
          </a:xfrm>
          <a:prstGeom prst="rect">
            <a:avLst/>
          </a:prstGeom>
          <a:solidFill>
            <a:srgbClr val="E6E6E6"/>
          </a:solid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City Connects is a program that connects schools with community providers of intervention, prevention, and enrichment services to promote students’ academic, social-emotional, and physical well-being. An ongoing evaluation of City Connects found that middle and high school students who attended a City Connects elementary school outperform comparison students on state tests and demonstrate lower rates of chronic absenteeism.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(City Connects, 2016)</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a:t>
            </a:r>
            <a:endParaRPr kumimoji="0" sz="1200" b="1" i="0" u="none" strike="noStrike" kern="0" cap="none" spc="0" normalizeH="0" baseline="0" noProof="0" dirty="0" smtClean="0">
              <a:ln>
                <a:noFill/>
              </a:ln>
              <a:solidFill>
                <a:srgbClr val="F4D80D">
                  <a:lumMod val="40000"/>
                  <a:lumOff val="60000"/>
                </a:srgbClr>
              </a:solidFill>
              <a:effectLst/>
              <a:uLnTx/>
              <a:uFillTx/>
              <a:latin typeface="Arial"/>
              <a:cs typeface="Arial"/>
              <a:sym typeface="Arial"/>
            </a:endParaRPr>
          </a:p>
        </p:txBody>
      </p:sp>
      <p:sp>
        <p:nvSpPr>
          <p:cNvPr id="10" name="Shape 141"/>
          <p:cNvSpPr/>
          <p:nvPr/>
        </p:nvSpPr>
        <p:spPr>
          <a:xfrm>
            <a:off x="482600" y="2770209"/>
            <a:ext cx="8229600" cy="612965"/>
          </a:xfrm>
          <a:prstGeom prst="rect">
            <a:avLst/>
          </a:prstGeom>
          <a:solidFill>
            <a:srgbClr val="E6E6E6"/>
          </a:solid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The Becoming A Man program in Chicago, a discussion group for at-risk adolescents, resulting in reduced arrests, reduced violent crime, and increased graduation rates for participants</a:t>
            </a:r>
          </a:p>
          <a:p>
            <a:pPr marL="0" marR="0" lvl="0" indent="0" algn="r" defTabSz="914400" eaLnBrk="1" fontAlgn="auto" latinLnBrk="0" hangingPunct="1">
              <a:lnSpc>
                <a:spcPct val="100000"/>
              </a:lnSpc>
              <a:spcBef>
                <a:spcPts val="0"/>
              </a:spcBef>
              <a:spcAft>
                <a:spcPts val="0"/>
              </a:spcAft>
              <a:buClrTx/>
              <a:buSzPct val="25000"/>
              <a:buFontTx/>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(Yeager, 2017)</a:t>
            </a:r>
            <a:endParaRPr kumimoji="0" lang="en-US" sz="1200" b="0" i="0" u="none" strike="noStrike" kern="0" cap="none" spc="0" normalizeH="0" baseline="0" noProof="0" dirty="0" smtClean="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735814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
          </p:nvPr>
        </p:nvPicPr>
        <p:blipFill>
          <a:blip r:embed="rId3">
            <a:extLst>
              <a:ext uri="{28A0092B-C50C-407E-A947-70E740481C1C}">
                <a14:useLocalDpi xmlns:a14="http://schemas.microsoft.com/office/drawing/2010/main" val="0"/>
              </a:ext>
            </a:extLst>
          </a:blip>
          <a:srcRect l="18323" r="18323"/>
          <a:stretch>
            <a:fillRect/>
          </a:stretch>
        </p:blipFill>
        <p:spPr/>
      </p:pic>
      <p:sp>
        <p:nvSpPr>
          <p:cNvPr id="4" name="Text Placeholder 3"/>
          <p:cNvSpPr>
            <a:spLocks noGrp="1"/>
          </p:cNvSpPr>
          <p:nvPr>
            <p:ph type="body" sz="half" idx="2"/>
          </p:nvPr>
        </p:nvSpPr>
        <p:spPr/>
        <p:txBody>
          <a:bodyPr/>
          <a:lstStyle/>
          <a:p>
            <a:r>
              <a:rPr lang="en-US" dirty="0"/>
              <a:t>When schools engage students in applied learning programs (including career technical education (CTE), work experience, and early college high school), students experience improved academic, financial, and employment outcomes. </a:t>
            </a:r>
          </a:p>
        </p:txBody>
      </p:sp>
      <p:sp>
        <p:nvSpPr>
          <p:cNvPr id="5" name="Title 3"/>
          <p:cNvSpPr txBox="1">
            <a:spLocks/>
          </p:cNvSpPr>
          <p:nvPr/>
        </p:nvSpPr>
        <p:spPr>
          <a:xfrm>
            <a:off x="6923385" y="4960346"/>
            <a:ext cx="1692023" cy="686571"/>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r>
              <a:rPr lang="en-US" sz="1400" b="1" dirty="0" smtClean="0">
                <a:solidFill>
                  <a:schemeClr val="accent3"/>
                </a:solidFill>
                <a:latin typeface="+mn-lt"/>
              </a:rPr>
              <a:t>MORE</a:t>
            </a:r>
            <a:r>
              <a:rPr lang="en-US" sz="1600" dirty="0" smtClean="0">
                <a:solidFill>
                  <a:schemeClr val="accent3"/>
                </a:solidFill>
                <a:latin typeface="+mn-lt"/>
              </a:rPr>
              <a:t> </a:t>
            </a:r>
          </a:p>
          <a:p>
            <a:r>
              <a:rPr lang="en-US" sz="1600" dirty="0" smtClean="0">
                <a:solidFill>
                  <a:schemeClr val="bg1"/>
                </a:solidFill>
              </a:rPr>
              <a:t>GREAT SEATS </a:t>
            </a:r>
          </a:p>
          <a:p>
            <a:r>
              <a:rPr lang="en-US" sz="1200" dirty="0" smtClean="0">
                <a:solidFill>
                  <a:schemeClr val="bg1"/>
                </a:solidFill>
                <a:latin typeface="Aaux ProThin" panose="00000400000000000000" pitchFamily="2" charset="0"/>
              </a:rPr>
              <a:t>FOR KIDS</a:t>
            </a:r>
            <a:endParaRPr lang="en-US" sz="1200" dirty="0">
              <a:solidFill>
                <a:schemeClr val="bg1"/>
              </a:solidFill>
              <a:latin typeface="Aaux ProThin" panose="00000400000000000000" pitchFamily="2" charset="0"/>
            </a:endParaRPr>
          </a:p>
        </p:txBody>
      </p:sp>
      <p:sp>
        <p:nvSpPr>
          <p:cNvPr id="7" name="TextBox 6"/>
          <p:cNvSpPr txBox="1"/>
          <p:nvPr/>
        </p:nvSpPr>
        <p:spPr>
          <a:xfrm>
            <a:off x="629842" y="1577031"/>
            <a:ext cx="3027758" cy="307777"/>
          </a:xfrm>
          <a:prstGeom prst="rect">
            <a:avLst/>
          </a:prstGeom>
          <a:solidFill>
            <a:schemeClr val="tx1"/>
          </a:solidFill>
        </p:spPr>
        <p:txBody>
          <a:bodyPr wrap="square" rtlCol="0">
            <a:spAutoFit/>
          </a:bodyPr>
          <a:lstStyle/>
          <a:p>
            <a:r>
              <a:rPr lang="en-US" sz="1400" dirty="0" smtClean="0">
                <a:solidFill>
                  <a:schemeClr val="bg1"/>
                </a:solidFill>
                <a:latin typeface="Aaux ProThin" panose="00000400000000000000" pitchFamily="2" charset="0"/>
              </a:rPr>
              <a:t>APPLIED &amp; EXPERIENTIAL  LEARNING</a:t>
            </a:r>
            <a:endParaRPr lang="en-US" sz="1400" dirty="0">
              <a:solidFill>
                <a:schemeClr val="bg1"/>
              </a:solidFill>
              <a:latin typeface="Aaux ProThin" panose="00000400000000000000" pitchFamily="2" charset="0"/>
            </a:endParaRPr>
          </a:p>
        </p:txBody>
      </p:sp>
    </p:spTree>
    <p:extLst>
      <p:ext uri="{BB962C8B-B14F-4D97-AF65-F5344CB8AC3E}">
        <p14:creationId xmlns:p14="http://schemas.microsoft.com/office/powerpoint/2010/main" val="3115958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8300" y="2558346"/>
            <a:ext cx="6819900" cy="2523768"/>
          </a:xfrm>
          <a:prstGeom prst="rect">
            <a:avLst/>
          </a:prstGeom>
        </p:spPr>
        <p:txBody>
          <a:bodyPr wrap="square">
            <a:spAutoFit/>
          </a:bodyPr>
          <a:lstStyle/>
          <a:p>
            <a:pPr lvl="0"/>
            <a:r>
              <a:rPr lang="en-US" sz="2800" dirty="0" smtClean="0">
                <a:latin typeface="+mj-lt"/>
              </a:rPr>
              <a:t>This deck includes instructions, templates, and examples to support communication with your stakeholders about the pilot or Active Ingredients you choose to incorporate into your practices.</a:t>
            </a:r>
          </a:p>
          <a:p>
            <a:pPr lvl="0"/>
            <a:endParaRPr lang="en-US" dirty="0"/>
          </a:p>
        </p:txBody>
      </p:sp>
      <p:sp>
        <p:nvSpPr>
          <p:cNvPr id="3" name="Subtitle 2"/>
          <p:cNvSpPr txBox="1">
            <a:spLocks/>
          </p:cNvSpPr>
          <p:nvPr/>
        </p:nvSpPr>
        <p:spPr>
          <a:xfrm>
            <a:off x="636228" y="1587834"/>
            <a:ext cx="2156848" cy="262589"/>
          </a:xfrm>
          <a:prstGeom prst="rect">
            <a:avLst/>
          </a:prstGeom>
          <a:solidFill>
            <a:schemeClr val="tx1"/>
          </a:solidFill>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bg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smtClean="0">
                <a:ln>
                  <a:noFill/>
                </a:ln>
                <a:solidFill>
                  <a:schemeClr val="bg1"/>
                </a:solidFill>
                <a:effectLst/>
                <a:uLnTx/>
                <a:uFillTx/>
                <a:latin typeface="Aaux ProRegular"/>
                <a:ea typeface="+mn-ea"/>
                <a:cs typeface="+mn-cs"/>
              </a:rPr>
              <a:t>ABOUT</a:t>
            </a:r>
            <a:r>
              <a:rPr kumimoji="0" lang="en-US" sz="1500" b="0" i="0" u="none" strike="noStrike" kern="1200" cap="none" spc="0" normalizeH="0" noProof="0" dirty="0" smtClean="0">
                <a:ln>
                  <a:noFill/>
                </a:ln>
                <a:solidFill>
                  <a:schemeClr val="bg1"/>
                </a:solidFill>
                <a:effectLst/>
                <a:uLnTx/>
                <a:uFillTx/>
                <a:latin typeface="Aaux ProRegular"/>
                <a:ea typeface="+mn-ea"/>
                <a:cs typeface="+mn-cs"/>
              </a:rPr>
              <a:t> THIS DOCUMENT</a:t>
            </a:r>
            <a:endParaRPr kumimoji="0" lang="en-US" sz="1500" b="0" i="0" u="none" strike="noStrike" kern="1200" cap="none" spc="0" normalizeH="0" baseline="0" noProof="0" dirty="0">
              <a:ln>
                <a:noFill/>
              </a:ln>
              <a:solidFill>
                <a:schemeClr val="bg1"/>
              </a:solidFill>
              <a:effectLst/>
              <a:uLnTx/>
              <a:uFillTx/>
              <a:latin typeface="Aaux ProRegular"/>
              <a:ea typeface="+mn-ea"/>
              <a:cs typeface="+mn-cs"/>
            </a:endParaRPr>
          </a:p>
        </p:txBody>
      </p:sp>
    </p:spTree>
    <p:extLst>
      <p:ext uri="{BB962C8B-B14F-4D97-AF65-F5344CB8AC3E}">
        <p14:creationId xmlns:p14="http://schemas.microsoft.com/office/powerpoint/2010/main" val="34277657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85000" lnSpcReduction="20000"/>
          </a:bodyPr>
          <a:lstStyle/>
          <a:p>
            <a:r>
              <a:rPr lang="en-US" dirty="0"/>
              <a:t>Research shows that when schools integrate applied learning with academic instruction, students master concepts better, are more likely to graduate, and experience long-term financial benefits.</a:t>
            </a:r>
          </a:p>
          <a:p>
            <a:r>
              <a:rPr lang="en-US" dirty="0"/>
              <a:t>Well-designed work experience programs (including transitional jobs, apprenticeships, and internships) can positively impact school attendance, academic outcomes, and employment. </a:t>
            </a:r>
          </a:p>
          <a:p>
            <a:r>
              <a:rPr lang="en-US" dirty="0"/>
              <a:t>Well-designed work experience programs (including transitional jobs, apprenticeships, and internships) can positively impact school attendance, academic outcomes, and employment. </a:t>
            </a:r>
          </a:p>
          <a:p>
            <a:r>
              <a:rPr lang="en-US" dirty="0"/>
              <a:t>The benefits of participating in applied learning programs and early college high school are particularly strong for low-income students.</a:t>
            </a:r>
          </a:p>
          <a:p>
            <a:endParaRPr lang="en-US" dirty="0"/>
          </a:p>
        </p:txBody>
      </p:sp>
      <p:sp>
        <p:nvSpPr>
          <p:cNvPr id="4" name="Title 3"/>
          <p:cNvSpPr>
            <a:spLocks noGrp="1"/>
          </p:cNvSpPr>
          <p:nvPr>
            <p:ph type="title"/>
          </p:nvPr>
        </p:nvSpPr>
        <p:spPr/>
        <p:txBody>
          <a:bodyPr/>
          <a:lstStyle/>
          <a:p>
            <a:r>
              <a:rPr lang="en-US" dirty="0" smtClean="0">
                <a:solidFill>
                  <a:schemeClr val="bg1"/>
                </a:solidFill>
              </a:rPr>
              <a:t>APPLIED &amp; EXPERIENTIAL LEARNING</a:t>
            </a:r>
            <a:endParaRPr lang="en-US" dirty="0">
              <a:solidFill>
                <a:schemeClr val="bg1"/>
              </a:solidFill>
            </a:endParaRPr>
          </a:p>
        </p:txBody>
      </p:sp>
      <p:sp>
        <p:nvSpPr>
          <p:cNvPr id="6" name="TextBox 5"/>
          <p:cNvSpPr txBox="1"/>
          <p:nvPr/>
        </p:nvSpPr>
        <p:spPr>
          <a:xfrm>
            <a:off x="754533" y="1133715"/>
            <a:ext cx="2046856" cy="307777"/>
          </a:xfrm>
          <a:prstGeom prst="rect">
            <a:avLst/>
          </a:prstGeom>
          <a:noFill/>
        </p:spPr>
        <p:txBody>
          <a:bodyPr wrap="square" rtlCol="0">
            <a:spAutoFit/>
          </a:bodyPr>
          <a:lstStyle/>
          <a:p>
            <a:r>
              <a:rPr lang="en-US" sz="1400" dirty="0" smtClean="0">
                <a:solidFill>
                  <a:schemeClr val="bg1"/>
                </a:solidFill>
                <a:latin typeface="Aaux ProThin" panose="00000400000000000000" pitchFamily="2" charset="0"/>
              </a:rPr>
              <a:t>KEY STATEMENTS</a:t>
            </a:r>
            <a:endParaRPr lang="en-US" sz="1400" dirty="0">
              <a:solidFill>
                <a:schemeClr val="bg1"/>
              </a:solidFill>
              <a:latin typeface="Aaux ProThin" panose="00000400000000000000" pitchFamily="2" charset="0"/>
            </a:endParaRPr>
          </a:p>
        </p:txBody>
      </p:sp>
    </p:spTree>
    <p:extLst>
      <p:ext uri="{BB962C8B-B14F-4D97-AF65-F5344CB8AC3E}">
        <p14:creationId xmlns:p14="http://schemas.microsoft.com/office/powerpoint/2010/main" val="1511937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9725"/>
            <a:ext cx="7886700" cy="4351338"/>
          </a:xfrm>
        </p:spPr>
        <p:txBody>
          <a:bodyPr>
            <a:normAutofit/>
          </a:bodyPr>
          <a:lstStyle/>
          <a:p>
            <a:pPr marL="0" indent="0">
              <a:buNone/>
            </a:pPr>
            <a:r>
              <a:rPr lang="en-US" sz="2400" dirty="0" smtClean="0"/>
              <a:t>Applied Learning Examples:</a:t>
            </a:r>
            <a:endParaRPr lang="en-US" sz="2400" dirty="0"/>
          </a:p>
        </p:txBody>
      </p:sp>
      <p:sp>
        <p:nvSpPr>
          <p:cNvPr id="15" name="Shape 141"/>
          <p:cNvSpPr/>
          <p:nvPr/>
        </p:nvSpPr>
        <p:spPr>
          <a:xfrm>
            <a:off x="457200" y="2110295"/>
            <a:ext cx="8177688" cy="700215"/>
          </a:xfrm>
          <a:prstGeom prst="rect">
            <a:avLst/>
          </a:prstGeom>
          <a:solidFill>
            <a:srgbClr val="E6E6E6"/>
          </a:solid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A longitudinal study that followed CTE program students through 9</a:t>
            </a:r>
            <a:r>
              <a:rPr kumimoji="0" lang="en-US" sz="1200" b="0" i="0" u="none" strike="noStrike" kern="0" cap="none" spc="0" normalizeH="0" baseline="30000" noProof="0" dirty="0" smtClean="0">
                <a:ln>
                  <a:noFill/>
                </a:ln>
                <a:solidFill>
                  <a:srgbClr val="000000"/>
                </a:solidFill>
                <a:effectLst/>
                <a:uLnTx/>
                <a:uFillTx/>
                <a:latin typeface="Arial"/>
                <a:cs typeface="Arial"/>
                <a:sym typeface="Arial"/>
              </a:rPr>
              <a:t>th</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and 10</a:t>
            </a:r>
            <a:r>
              <a:rPr kumimoji="0" lang="en-US" sz="1200" b="0" i="0" u="none" strike="noStrike" kern="0" cap="none" spc="0" normalizeH="0" baseline="30000" noProof="0" dirty="0" smtClean="0">
                <a:ln>
                  <a:noFill/>
                </a:ln>
                <a:solidFill>
                  <a:srgbClr val="000000"/>
                </a:solidFill>
                <a:effectLst/>
                <a:uLnTx/>
                <a:uFillTx/>
                <a:latin typeface="Arial"/>
                <a:cs typeface="Arial"/>
                <a:sym typeface="Arial"/>
              </a:rPr>
              <a:t>th</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grade found that compared to non-participants, participating students demonstrated improved GPAs and progress toward graduation. </a:t>
            </a:r>
            <a:endParaRPr kumimoji="0" lang="en-US" sz="12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r" defTabSz="914400" eaLnBrk="1" fontAlgn="auto" latinLnBrk="0" hangingPunct="1">
              <a:lnSpc>
                <a:spcPct val="100000"/>
              </a:lnSpc>
              <a:spcBef>
                <a:spcPts val="0"/>
              </a:spcBef>
              <a:spcAft>
                <a:spcPts val="0"/>
              </a:spcAft>
              <a:buClrTx/>
              <a:buSzPct val="25000"/>
              <a:buFontTx/>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(Castellano, </a:t>
            </a:r>
            <a:r>
              <a:rPr kumimoji="0" lang="en-US" sz="1000" b="0" i="0" u="none" strike="noStrike" kern="0" cap="none" spc="0" normalizeH="0" baseline="0" noProof="0" dirty="0" err="1" smtClean="0">
                <a:ln>
                  <a:noFill/>
                </a:ln>
                <a:solidFill>
                  <a:srgbClr val="000000"/>
                </a:solidFill>
                <a:effectLst/>
                <a:uLnTx/>
                <a:uFillTx/>
                <a:latin typeface="Arial"/>
                <a:cs typeface="Arial"/>
                <a:sym typeface="Arial"/>
              </a:rPr>
              <a:t>Sundell</a:t>
            </a:r>
            <a:r>
              <a:rPr kumimoji="0" lang="en-US" sz="1000" b="0" i="0" u="none" strike="noStrike" kern="0" cap="none" spc="0" normalizeH="0" baseline="0" noProof="0" dirty="0" smtClean="0">
                <a:ln>
                  <a:noFill/>
                </a:ln>
                <a:solidFill>
                  <a:srgbClr val="000000"/>
                </a:solidFill>
                <a:effectLst/>
                <a:uLnTx/>
                <a:uFillTx/>
                <a:latin typeface="Arial"/>
                <a:cs typeface="Arial"/>
                <a:sym typeface="Arial"/>
              </a:rPr>
              <a:t>, Overman, &amp; </a:t>
            </a:r>
            <a:r>
              <a:rPr kumimoji="0" lang="en-US" sz="1000" b="0" i="0" u="none" strike="noStrike" kern="0" cap="none" spc="0" normalizeH="0" baseline="0" noProof="0" dirty="0" err="1" smtClean="0">
                <a:ln>
                  <a:noFill/>
                </a:ln>
                <a:solidFill>
                  <a:srgbClr val="000000"/>
                </a:solidFill>
                <a:effectLst/>
                <a:uLnTx/>
                <a:uFillTx/>
                <a:latin typeface="Arial"/>
                <a:cs typeface="Arial"/>
                <a:sym typeface="Arial"/>
              </a:rPr>
              <a:t>Aliaga</a:t>
            </a:r>
            <a:r>
              <a:rPr kumimoji="0" lang="en-US" sz="1000" b="0" i="0" u="none" strike="noStrike" kern="0" cap="none" spc="0" normalizeH="0" baseline="0" noProof="0" dirty="0" smtClean="0">
                <a:ln>
                  <a:noFill/>
                </a:ln>
                <a:solidFill>
                  <a:srgbClr val="000000"/>
                </a:solidFill>
                <a:effectLst/>
                <a:uLnTx/>
                <a:uFillTx/>
                <a:latin typeface="Arial"/>
                <a:cs typeface="Arial"/>
                <a:sym typeface="Arial"/>
              </a:rPr>
              <a:t>, 2012)</a:t>
            </a:r>
          </a:p>
        </p:txBody>
      </p:sp>
      <p:sp>
        <p:nvSpPr>
          <p:cNvPr id="16" name="Shape 141"/>
          <p:cNvSpPr/>
          <p:nvPr/>
        </p:nvSpPr>
        <p:spPr>
          <a:xfrm>
            <a:off x="457200" y="2875867"/>
            <a:ext cx="8177688" cy="924949"/>
          </a:xfrm>
          <a:prstGeom prst="rect">
            <a:avLst/>
          </a:prstGeom>
          <a:solidFill>
            <a:srgbClr val="E6E6E6"/>
          </a:solid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In a Philadelphia program where students were randomly assigned to CTE through a lottery process, CTE participants had higher graduation rates, accumulated more credits, and more successfully completed college preparatory mathematics courses as compared to their non-participating counterparts.. </a:t>
            </a:r>
          </a:p>
          <a:p>
            <a:pPr marL="0" marR="0" lvl="0" indent="0" algn="r" defTabSz="914400" eaLnBrk="1" fontAlgn="auto" latinLnBrk="0" hangingPunct="1">
              <a:lnSpc>
                <a:spcPct val="100000"/>
              </a:lnSpc>
              <a:spcBef>
                <a:spcPts val="0"/>
              </a:spcBef>
              <a:spcAft>
                <a:spcPts val="0"/>
              </a:spcAft>
              <a:buClrTx/>
              <a:buSzPct val="25000"/>
              <a:buFontTx/>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(Neild, </a:t>
            </a:r>
            <a:r>
              <a:rPr kumimoji="0" lang="en-US" sz="1000" b="0" i="0" u="none" strike="noStrike" kern="0" cap="none" spc="0" normalizeH="0" baseline="0" noProof="0" dirty="0" err="1" smtClean="0">
                <a:ln>
                  <a:noFill/>
                </a:ln>
                <a:solidFill>
                  <a:srgbClr val="000000"/>
                </a:solidFill>
                <a:effectLst/>
                <a:uLnTx/>
                <a:uFillTx/>
                <a:latin typeface="Arial"/>
                <a:cs typeface="Arial"/>
                <a:sym typeface="Arial"/>
              </a:rPr>
              <a:t>Boccanfuso</a:t>
            </a:r>
            <a:r>
              <a:rPr kumimoji="0" lang="en-US" sz="1000" b="0" i="0" u="none" strike="noStrike" kern="0" cap="none" spc="0" normalizeH="0" baseline="0" noProof="0" dirty="0" smtClean="0">
                <a:ln>
                  <a:noFill/>
                </a:ln>
                <a:solidFill>
                  <a:srgbClr val="000000"/>
                </a:solidFill>
                <a:effectLst/>
                <a:uLnTx/>
                <a:uFillTx/>
                <a:latin typeface="Arial"/>
                <a:cs typeface="Arial"/>
                <a:sym typeface="Arial"/>
              </a:rPr>
              <a:t>, &amp; Byrnes, 2015 )</a:t>
            </a:r>
          </a:p>
        </p:txBody>
      </p:sp>
      <p:sp>
        <p:nvSpPr>
          <p:cNvPr id="17" name="Shape 141"/>
          <p:cNvSpPr/>
          <p:nvPr/>
        </p:nvSpPr>
        <p:spPr>
          <a:xfrm>
            <a:off x="457200" y="3866173"/>
            <a:ext cx="8177688" cy="1214487"/>
          </a:xfrm>
          <a:prstGeom prst="rect">
            <a:avLst/>
          </a:prstGeom>
          <a:solidFill>
            <a:srgbClr val="E6E6E6"/>
          </a:solid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What Works Clearinghouse examined the impact of five dual enrollment (early college high school) programs and concluded that “dual enrollment programs were found to have positive effects on students’ degree attainment (college), college access and enrollment, credit accumulation, completing high school, and general academic achievement (high school), with a medium to large extent of evidence.” WWC also found potentially positive effects, with smaller extent of evidence, for the staying in high school, college readiness, and high school attendance.</a:t>
            </a:r>
          </a:p>
          <a:p>
            <a:pPr marL="0" marR="0" lvl="0" indent="0" algn="r" defTabSz="914400" eaLnBrk="1" fontAlgn="auto" latinLnBrk="0" hangingPunct="1">
              <a:lnSpc>
                <a:spcPct val="100000"/>
              </a:lnSpc>
              <a:spcBef>
                <a:spcPts val="0"/>
              </a:spcBef>
              <a:spcAft>
                <a:spcPts val="0"/>
              </a:spcAft>
              <a:buClrTx/>
              <a:buSzPct val="25000"/>
              <a:buFontTx/>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(U.S. Department of Education, 2017)</a:t>
            </a:r>
          </a:p>
        </p:txBody>
      </p:sp>
      <p:sp>
        <p:nvSpPr>
          <p:cNvPr id="18" name="Shape 141"/>
          <p:cNvSpPr/>
          <p:nvPr/>
        </p:nvSpPr>
        <p:spPr>
          <a:xfrm>
            <a:off x="457200" y="5146017"/>
            <a:ext cx="8177688" cy="1214487"/>
          </a:xfrm>
          <a:prstGeom prst="rect">
            <a:avLst/>
          </a:prstGeom>
          <a:solidFill>
            <a:srgbClr val="E6E6E6"/>
          </a:solid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In a 10-year, randomized controlled trial evaluation, American Institutes for Research found that early college high school participants were significantly more likely to graduate from high school, enroll in college, and earn a degree. One year beyond high school, 21% of early college students had a degree compared to 1% of nonparticipants. The impact on earning a college degree was strongest for female, minority, and low income students but this difference was not statistically significant.</a:t>
            </a:r>
          </a:p>
          <a:p>
            <a:pPr marL="0" marR="0" lvl="0" indent="0" algn="r" defTabSz="914400" eaLnBrk="1" fontAlgn="auto" latinLnBrk="0" hangingPunct="1">
              <a:lnSpc>
                <a:spcPct val="100000"/>
              </a:lnSpc>
              <a:spcBef>
                <a:spcPts val="0"/>
              </a:spcBef>
              <a:spcAft>
                <a:spcPts val="0"/>
              </a:spcAft>
              <a:buClrTx/>
              <a:buSzPct val="25000"/>
              <a:buFontTx/>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(Berger et al., 2013)</a:t>
            </a:r>
          </a:p>
        </p:txBody>
      </p:sp>
    </p:spTree>
    <p:extLst>
      <p:ext uri="{BB962C8B-B14F-4D97-AF65-F5344CB8AC3E}">
        <p14:creationId xmlns:p14="http://schemas.microsoft.com/office/powerpoint/2010/main" val="355507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18323" r="18323"/>
          <a:stretch>
            <a:fillRect/>
          </a:stretch>
        </p:blipFill>
        <p:spPr/>
      </p:pic>
      <p:sp>
        <p:nvSpPr>
          <p:cNvPr id="2" name="Text Placeholder 1"/>
          <p:cNvSpPr>
            <a:spLocks noGrp="1"/>
          </p:cNvSpPr>
          <p:nvPr>
            <p:ph type="body" sz="half" idx="2"/>
          </p:nvPr>
        </p:nvSpPr>
        <p:spPr>
          <a:xfrm>
            <a:off x="577691" y="2468950"/>
            <a:ext cx="2949178" cy="2647992"/>
          </a:xfrm>
        </p:spPr>
        <p:txBody>
          <a:bodyPr/>
          <a:lstStyle/>
          <a:p>
            <a:r>
              <a:rPr lang="en-US" dirty="0"/>
              <a:t>Schools can improve long term outcomes for students when Personalized Learning Plans and/or </a:t>
            </a:r>
            <a:r>
              <a:rPr lang="en-US" dirty="0" smtClean="0"/>
              <a:t>Individualized Education Plans </a:t>
            </a:r>
            <a:r>
              <a:rPr lang="en-US" dirty="0"/>
              <a:t>are aligned to college and career ready-standards. </a:t>
            </a:r>
          </a:p>
        </p:txBody>
      </p:sp>
      <p:sp>
        <p:nvSpPr>
          <p:cNvPr id="5" name="Title 3"/>
          <p:cNvSpPr txBox="1">
            <a:spLocks/>
          </p:cNvSpPr>
          <p:nvPr/>
        </p:nvSpPr>
        <p:spPr>
          <a:xfrm>
            <a:off x="6691746" y="3998109"/>
            <a:ext cx="1692023" cy="686571"/>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algn="r"/>
            <a:r>
              <a:rPr lang="en-US" sz="1400" b="1" dirty="0" smtClean="0">
                <a:solidFill>
                  <a:schemeClr val="accent1"/>
                </a:solidFill>
                <a:latin typeface="+mn-lt"/>
              </a:rPr>
              <a:t>MORE</a:t>
            </a:r>
            <a:r>
              <a:rPr lang="en-US" sz="1600" dirty="0" smtClean="0">
                <a:solidFill>
                  <a:schemeClr val="accent3"/>
                </a:solidFill>
                <a:latin typeface="+mn-lt"/>
              </a:rPr>
              <a:t> </a:t>
            </a:r>
          </a:p>
          <a:p>
            <a:pPr algn="r"/>
            <a:r>
              <a:rPr lang="en-US" sz="1600" dirty="0" smtClean="0">
                <a:solidFill>
                  <a:schemeClr val="bg1"/>
                </a:solidFill>
              </a:rPr>
              <a:t>GREAT SEATS </a:t>
            </a:r>
          </a:p>
          <a:p>
            <a:pPr algn="r"/>
            <a:r>
              <a:rPr lang="en-US" sz="1200" dirty="0" smtClean="0">
                <a:solidFill>
                  <a:schemeClr val="bg1"/>
                </a:solidFill>
                <a:latin typeface="Aaux ProThin" panose="00000400000000000000" pitchFamily="2" charset="0"/>
              </a:rPr>
              <a:t>FOR KIDS</a:t>
            </a:r>
            <a:endParaRPr lang="en-US" sz="1200" dirty="0">
              <a:solidFill>
                <a:schemeClr val="bg1"/>
              </a:solidFill>
              <a:latin typeface="Aaux ProThin" panose="00000400000000000000" pitchFamily="2" charset="0"/>
            </a:endParaRPr>
          </a:p>
        </p:txBody>
      </p:sp>
      <p:sp>
        <p:nvSpPr>
          <p:cNvPr id="6" name="TextBox 5"/>
          <p:cNvSpPr txBox="1"/>
          <p:nvPr/>
        </p:nvSpPr>
        <p:spPr>
          <a:xfrm>
            <a:off x="629841" y="1577031"/>
            <a:ext cx="2844879" cy="307777"/>
          </a:xfrm>
          <a:prstGeom prst="rect">
            <a:avLst/>
          </a:prstGeom>
          <a:solidFill>
            <a:schemeClr val="tx1"/>
          </a:solidFill>
        </p:spPr>
        <p:txBody>
          <a:bodyPr wrap="square" rtlCol="0">
            <a:spAutoFit/>
          </a:bodyPr>
          <a:lstStyle/>
          <a:p>
            <a:r>
              <a:rPr lang="en-US" sz="1400" smtClean="0">
                <a:solidFill>
                  <a:schemeClr val="bg1"/>
                </a:solidFill>
                <a:latin typeface="Aaux ProThin" panose="00000400000000000000" pitchFamily="2" charset="0"/>
              </a:rPr>
              <a:t>PERSONALIZED &amp; INDIVIDUALIZED</a:t>
            </a:r>
            <a:endParaRPr lang="en-US" sz="1400" dirty="0">
              <a:solidFill>
                <a:schemeClr val="bg1"/>
              </a:solidFill>
              <a:latin typeface="Aaux ProThin" panose="00000400000000000000" pitchFamily="2" charset="0"/>
            </a:endParaRPr>
          </a:p>
        </p:txBody>
      </p:sp>
      <p:sp>
        <p:nvSpPr>
          <p:cNvPr id="9" name="TextBox 8"/>
          <p:cNvSpPr txBox="1"/>
          <p:nvPr/>
        </p:nvSpPr>
        <p:spPr>
          <a:xfrm>
            <a:off x="629841" y="1917919"/>
            <a:ext cx="974516" cy="307777"/>
          </a:xfrm>
          <a:prstGeom prst="rect">
            <a:avLst/>
          </a:prstGeom>
          <a:solidFill>
            <a:schemeClr val="tx1"/>
          </a:solidFill>
        </p:spPr>
        <p:txBody>
          <a:bodyPr wrap="square" rtlCol="0">
            <a:spAutoFit/>
          </a:bodyPr>
          <a:lstStyle/>
          <a:p>
            <a:r>
              <a:rPr lang="en-US" sz="1400" dirty="0" smtClean="0">
                <a:solidFill>
                  <a:schemeClr val="bg1"/>
                </a:solidFill>
                <a:latin typeface="Aaux ProThin" panose="00000400000000000000" pitchFamily="2" charset="0"/>
              </a:rPr>
              <a:t>LEARNING</a:t>
            </a:r>
            <a:endParaRPr lang="en-US" sz="1400" dirty="0">
              <a:solidFill>
                <a:schemeClr val="bg1"/>
              </a:solidFill>
              <a:latin typeface="Aaux ProThin" panose="00000400000000000000" pitchFamily="2" charset="0"/>
            </a:endParaRPr>
          </a:p>
        </p:txBody>
      </p:sp>
    </p:spTree>
    <p:extLst>
      <p:ext uri="{BB962C8B-B14F-4D97-AF65-F5344CB8AC3E}">
        <p14:creationId xmlns:p14="http://schemas.microsoft.com/office/powerpoint/2010/main" val="40678571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20000"/>
          </a:bodyPr>
          <a:lstStyle/>
          <a:p>
            <a:r>
              <a:rPr lang="en-US" dirty="0"/>
              <a:t>When educators work with students to create high quality personalized learning plans, the students feel more connected to school, choose more rigorous courses, and engage in more focused career goal-setting and exploration.</a:t>
            </a:r>
          </a:p>
          <a:p>
            <a:r>
              <a:rPr lang="en-US" dirty="0"/>
              <a:t>For students with disabilities, it is important to align IEP goals to college and career-ready standards, along with appropriate supports, to help individual students  achieve grade-level learning.</a:t>
            </a:r>
          </a:p>
          <a:p>
            <a:r>
              <a:rPr lang="en-US" dirty="0"/>
              <a:t>Aligning a standards-based IEP with a personalized learning plan can also be an important strategy for improving college and career readiness for students with disabilities.</a:t>
            </a:r>
          </a:p>
          <a:p>
            <a:endParaRPr lang="en-US" dirty="0"/>
          </a:p>
        </p:txBody>
      </p:sp>
      <p:sp>
        <p:nvSpPr>
          <p:cNvPr id="4" name="Title 3"/>
          <p:cNvSpPr>
            <a:spLocks noGrp="1"/>
          </p:cNvSpPr>
          <p:nvPr>
            <p:ph type="title"/>
          </p:nvPr>
        </p:nvSpPr>
        <p:spPr/>
        <p:txBody>
          <a:bodyPr/>
          <a:lstStyle/>
          <a:p>
            <a:r>
              <a:rPr lang="en-US" sz="3100" dirty="0" smtClean="0">
                <a:solidFill>
                  <a:schemeClr val="bg1"/>
                </a:solidFill>
              </a:rPr>
              <a:t>PERSONALIZED &amp; INDIVIDUALIZED LEARNING</a:t>
            </a:r>
            <a:endParaRPr lang="en-US" sz="3100" dirty="0">
              <a:solidFill>
                <a:schemeClr val="bg1"/>
              </a:solidFill>
            </a:endParaRPr>
          </a:p>
        </p:txBody>
      </p:sp>
      <p:sp>
        <p:nvSpPr>
          <p:cNvPr id="6" name="TextBox 5"/>
          <p:cNvSpPr txBox="1"/>
          <p:nvPr/>
        </p:nvSpPr>
        <p:spPr>
          <a:xfrm>
            <a:off x="754533" y="1133715"/>
            <a:ext cx="2046856" cy="307777"/>
          </a:xfrm>
          <a:prstGeom prst="rect">
            <a:avLst/>
          </a:prstGeom>
          <a:noFill/>
        </p:spPr>
        <p:txBody>
          <a:bodyPr wrap="square" rtlCol="0">
            <a:spAutoFit/>
          </a:bodyPr>
          <a:lstStyle/>
          <a:p>
            <a:r>
              <a:rPr lang="en-US" sz="1400" dirty="0" smtClean="0">
                <a:solidFill>
                  <a:schemeClr val="bg1"/>
                </a:solidFill>
                <a:latin typeface="Aaux ProThin" panose="00000400000000000000" pitchFamily="2" charset="0"/>
              </a:rPr>
              <a:t>KEY STATEMENTS</a:t>
            </a:r>
            <a:endParaRPr lang="en-US" sz="1400" dirty="0">
              <a:solidFill>
                <a:schemeClr val="bg1"/>
              </a:solidFill>
              <a:latin typeface="Aaux ProThin" panose="00000400000000000000" pitchFamily="2" charset="0"/>
            </a:endParaRPr>
          </a:p>
        </p:txBody>
      </p:sp>
    </p:spTree>
    <p:extLst>
      <p:ext uri="{BB962C8B-B14F-4D97-AF65-F5344CB8AC3E}">
        <p14:creationId xmlns:p14="http://schemas.microsoft.com/office/powerpoint/2010/main" val="5209313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9725"/>
            <a:ext cx="7886700" cy="4351338"/>
          </a:xfrm>
        </p:spPr>
        <p:txBody>
          <a:bodyPr>
            <a:normAutofit/>
          </a:bodyPr>
          <a:lstStyle/>
          <a:p>
            <a:pPr marL="0" indent="0">
              <a:buNone/>
            </a:pPr>
            <a:r>
              <a:rPr lang="en-US" sz="2400" dirty="0" smtClean="0"/>
              <a:t>Personalized Learning &amp; Individualized Education Plan Examples:</a:t>
            </a:r>
            <a:endParaRPr lang="en-US" sz="2400" dirty="0"/>
          </a:p>
        </p:txBody>
      </p:sp>
      <p:sp>
        <p:nvSpPr>
          <p:cNvPr id="7" name="Shape 141"/>
          <p:cNvSpPr/>
          <p:nvPr/>
        </p:nvSpPr>
        <p:spPr>
          <a:xfrm>
            <a:off x="457200" y="2382427"/>
            <a:ext cx="8177688" cy="1410486"/>
          </a:xfrm>
          <a:prstGeom prst="rect">
            <a:avLst/>
          </a:prstGeom>
          <a:solidFill>
            <a:srgbClr val="E6E6E6"/>
          </a:solid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In a study of 62 schools implementing school-wide personalized learning initiatives, students in the majority of personalized learning schools significantly outperformed students in comparison schools on the MAP test. On average, students engaged in personalized learning over a two-year period demonstrated an 11-percentile-point gain over comparison students in math, and an 8-percentile-point gain over comparison students in reading. In other words, a student that would have performed at the 50</a:t>
            </a:r>
            <a:r>
              <a:rPr kumimoji="0" lang="en-US" sz="1200" b="0" i="0" u="none" strike="noStrike" kern="0" cap="none" spc="0" normalizeH="0" baseline="30000" noProof="0" dirty="0" smtClean="0">
                <a:ln>
                  <a:noFill/>
                </a:ln>
                <a:solidFill>
                  <a:srgbClr val="000000"/>
                </a:solidFill>
                <a:effectLst/>
                <a:uLnTx/>
                <a:uFillTx/>
                <a:latin typeface="Arial"/>
                <a:cs typeface="Arial"/>
                <a:sym typeface="Arial"/>
              </a:rPr>
              <a:t>th</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percentile in a comparison school is estimated to have performed at the 61</a:t>
            </a:r>
            <a:r>
              <a:rPr kumimoji="0" lang="en-US" sz="1200" b="0" i="0" u="none" strike="noStrike" kern="0" cap="none" spc="0" normalizeH="0" baseline="30000" noProof="0" dirty="0" smtClean="0">
                <a:ln>
                  <a:noFill/>
                </a:ln>
                <a:solidFill>
                  <a:srgbClr val="000000"/>
                </a:solidFill>
                <a:effectLst/>
                <a:uLnTx/>
                <a:uFillTx/>
                <a:latin typeface="Arial"/>
                <a:cs typeface="Arial"/>
                <a:sym typeface="Arial"/>
              </a:rPr>
              <a:t>st</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percentile in a personalized learning school. </a:t>
            </a:r>
            <a:endParaRPr kumimoji="0" lang="en-US" sz="12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r" defTabSz="914400" eaLnBrk="1" fontAlgn="auto" latinLnBrk="0" hangingPunct="1">
              <a:lnSpc>
                <a:spcPct val="100000"/>
              </a:lnSpc>
              <a:spcBef>
                <a:spcPts val="0"/>
              </a:spcBef>
              <a:spcAft>
                <a:spcPts val="0"/>
              </a:spcAft>
              <a:buClrTx/>
              <a:buSzPct val="25000"/>
              <a:buFontTx/>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(Steiner et al., 2015)</a:t>
            </a:r>
          </a:p>
        </p:txBody>
      </p:sp>
      <p:sp>
        <p:nvSpPr>
          <p:cNvPr id="8" name="Shape 141"/>
          <p:cNvSpPr/>
          <p:nvPr/>
        </p:nvSpPr>
        <p:spPr>
          <a:xfrm>
            <a:off x="457200" y="4718311"/>
            <a:ext cx="8177688" cy="1066210"/>
          </a:xfrm>
          <a:prstGeom prst="rect">
            <a:avLst/>
          </a:prstGeom>
          <a:solidFill>
            <a:srgbClr val="E6E6E6"/>
          </a:solid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At Perkins Bass Elementary School in Chicago, thirty percent of students are diverse learners, all mainstreamed into regular classrooms. After the school partnered with LEAP Innovations to train teachers in implementing personalized learning approaches with students, MAP achievement rose from the 2</a:t>
            </a:r>
            <a:r>
              <a:rPr kumimoji="0" lang="en-US" sz="1200" b="0" i="0" u="none" strike="noStrike" kern="0" cap="none" spc="0" normalizeH="0" baseline="30000" noProof="0" dirty="0" smtClean="0">
                <a:ln>
                  <a:noFill/>
                </a:ln>
                <a:solidFill>
                  <a:srgbClr val="000000"/>
                </a:solidFill>
                <a:effectLst/>
                <a:uLnTx/>
                <a:uFillTx/>
                <a:latin typeface="Arial"/>
                <a:cs typeface="Arial"/>
                <a:sym typeface="Arial"/>
              </a:rPr>
              <a:t>nd</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percentile in math and reading in 2013 to the 28</a:t>
            </a:r>
            <a:r>
              <a:rPr kumimoji="0" lang="en-US" sz="1200" b="0" i="0" u="none" strike="noStrike" kern="0" cap="none" spc="0" normalizeH="0" baseline="30000" noProof="0" dirty="0" smtClean="0">
                <a:ln>
                  <a:noFill/>
                </a:ln>
                <a:solidFill>
                  <a:srgbClr val="000000"/>
                </a:solidFill>
                <a:effectLst/>
                <a:uLnTx/>
                <a:uFillTx/>
                <a:latin typeface="Arial"/>
                <a:cs typeface="Arial"/>
                <a:sym typeface="Arial"/>
              </a:rPr>
              <a:t>th</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percentile in reading and 33</a:t>
            </a:r>
            <a:r>
              <a:rPr kumimoji="0" lang="en-US" sz="1200" b="0" i="0" u="none" strike="noStrike" kern="0" cap="none" spc="0" normalizeH="0" baseline="30000" noProof="0" dirty="0" smtClean="0">
                <a:ln>
                  <a:noFill/>
                </a:ln>
                <a:solidFill>
                  <a:srgbClr val="000000"/>
                </a:solidFill>
                <a:effectLst/>
                <a:uLnTx/>
                <a:uFillTx/>
                <a:latin typeface="Arial"/>
                <a:cs typeface="Arial"/>
                <a:sym typeface="Arial"/>
              </a:rPr>
              <a:t>rd</a:t>
            </a:r>
            <a:r>
              <a:rPr kumimoji="0" lang="en-US" sz="1200" b="0" i="0" u="none" strike="noStrike" kern="0" cap="none" spc="0" normalizeH="0" baseline="0" noProof="0" dirty="0" smtClean="0">
                <a:ln>
                  <a:noFill/>
                </a:ln>
                <a:solidFill>
                  <a:srgbClr val="000000"/>
                </a:solidFill>
                <a:effectLst/>
                <a:uLnTx/>
                <a:uFillTx/>
                <a:latin typeface="Arial"/>
                <a:cs typeface="Arial"/>
                <a:sym typeface="Arial"/>
              </a:rPr>
              <a:t> percentile in math in 2018.</a:t>
            </a:r>
            <a:endParaRPr kumimoji="0" lang="en-US" sz="12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r" defTabSz="914400" eaLnBrk="1" fontAlgn="auto" latinLnBrk="0" hangingPunct="1">
              <a:lnSpc>
                <a:spcPct val="100000"/>
              </a:lnSpc>
              <a:spcBef>
                <a:spcPts val="0"/>
              </a:spcBef>
              <a:spcAft>
                <a:spcPts val="0"/>
              </a:spcAft>
              <a:buClrTx/>
              <a:buSzPct val="25000"/>
              <a:buFontTx/>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(Golden &amp; Golden, 2019)</a:t>
            </a:r>
          </a:p>
        </p:txBody>
      </p:sp>
      <p:sp>
        <p:nvSpPr>
          <p:cNvPr id="9" name="Shape 141"/>
          <p:cNvSpPr/>
          <p:nvPr/>
        </p:nvSpPr>
        <p:spPr>
          <a:xfrm>
            <a:off x="457200" y="3934018"/>
            <a:ext cx="8177688" cy="637685"/>
          </a:xfrm>
          <a:prstGeom prst="rect">
            <a:avLst/>
          </a:prstGeom>
          <a:solidFill>
            <a:srgbClr val="E6E6E6"/>
          </a:solid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smtClean="0">
                <a:ln>
                  <a:noFill/>
                </a:ln>
                <a:solidFill>
                  <a:srgbClr val="000000"/>
                </a:solidFill>
                <a:effectLst/>
                <a:uLnTx/>
                <a:uFillTx/>
                <a:latin typeface="Arial"/>
                <a:cs typeface="Arial"/>
                <a:sym typeface="Arial"/>
              </a:rPr>
              <a:t>A meta-analysis of 70 studies found that students with disabilities reach grade-level standards when they receive explicit instruction in academic content and learning strategies, as well as evidence-based instructional supports.</a:t>
            </a:r>
            <a:endParaRPr kumimoji="0" lang="en-US" sz="12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r" defTabSz="914400" eaLnBrk="1" fontAlgn="auto" latinLnBrk="0" hangingPunct="1">
              <a:lnSpc>
                <a:spcPct val="100000"/>
              </a:lnSpc>
              <a:spcBef>
                <a:spcPts val="0"/>
              </a:spcBef>
              <a:spcAft>
                <a:spcPts val="0"/>
              </a:spcAft>
              <a:buClrTx/>
              <a:buSzPct val="25000"/>
              <a:buFontTx/>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(Scruggs et al., 2009)</a:t>
            </a:r>
          </a:p>
        </p:txBody>
      </p:sp>
    </p:spTree>
    <p:extLst>
      <p:ext uri="{BB962C8B-B14F-4D97-AF65-F5344CB8AC3E}">
        <p14:creationId xmlns:p14="http://schemas.microsoft.com/office/powerpoint/2010/main" val="38258685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49131" t="-143" b="-285"/>
          <a:stretch/>
        </p:blipFill>
        <p:spPr>
          <a:xfrm>
            <a:off x="3707996" y="0"/>
            <a:ext cx="5203248" cy="6848272"/>
          </a:xfrm>
        </p:spPr>
      </p:pic>
      <p:sp>
        <p:nvSpPr>
          <p:cNvPr id="2" name="Text Placeholder 1"/>
          <p:cNvSpPr>
            <a:spLocks noGrp="1"/>
          </p:cNvSpPr>
          <p:nvPr>
            <p:ph type="body" sz="half" idx="2"/>
          </p:nvPr>
        </p:nvSpPr>
        <p:spPr>
          <a:xfrm>
            <a:off x="-6715" y="2184768"/>
            <a:ext cx="3598333" cy="1292816"/>
          </a:xfrm>
        </p:spPr>
        <p:txBody>
          <a:bodyPr lIns="182880" anchor="t">
            <a:normAutofit lnSpcReduction="10000"/>
          </a:bodyPr>
          <a:lstStyle/>
          <a:p>
            <a:r>
              <a:rPr lang="en-US" sz="3200" dirty="0" smtClean="0">
                <a:latin typeface="Aaux ProThin" panose="00000400000000000000" pitchFamily="2" charset="0"/>
              </a:rPr>
              <a:t>SCHOOL NAME ACADEMY</a:t>
            </a:r>
            <a:br>
              <a:rPr lang="en-US" sz="3200" dirty="0" smtClean="0">
                <a:latin typeface="Aaux ProThin" panose="00000400000000000000" pitchFamily="2" charset="0"/>
              </a:rPr>
            </a:br>
            <a:r>
              <a:rPr lang="en-US" sz="3200" dirty="0" smtClean="0">
                <a:latin typeface="Aaux ProThin" panose="00000400000000000000" pitchFamily="2" charset="0"/>
              </a:rPr>
              <a:t>CHARTER SCHOOL</a:t>
            </a:r>
          </a:p>
        </p:txBody>
      </p:sp>
      <p:sp>
        <p:nvSpPr>
          <p:cNvPr id="4" name="TextBox 3" hidden="1"/>
          <p:cNvSpPr txBox="1"/>
          <p:nvPr/>
        </p:nvSpPr>
        <p:spPr>
          <a:xfrm>
            <a:off x="0" y="1169321"/>
            <a:ext cx="4961467" cy="338554"/>
          </a:xfrm>
          <a:prstGeom prst="rect">
            <a:avLst/>
          </a:prstGeom>
          <a:solidFill>
            <a:schemeClr val="tx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Aaux ProThin" panose="00000400000000000000" pitchFamily="2" charset="0"/>
                <a:ea typeface="+mn-ea"/>
                <a:cs typeface="+mn-cs"/>
              </a:rPr>
              <a:t>SOCIAL &amp; EMOTIONAL LEARNING ACTIVE INGREDIENTS</a:t>
            </a:r>
            <a:endParaRPr kumimoji="0" lang="en-US" sz="1600" b="0" i="0" u="none" strike="noStrike" kern="1200" cap="none" spc="0" normalizeH="0" baseline="0" noProof="0" dirty="0">
              <a:ln>
                <a:noFill/>
              </a:ln>
              <a:solidFill>
                <a:prstClr val="white"/>
              </a:solidFill>
              <a:effectLst/>
              <a:uLnTx/>
              <a:uFillTx/>
              <a:latin typeface="Aaux ProThin" panose="00000400000000000000" pitchFamily="2" charset="0"/>
              <a:ea typeface="+mn-ea"/>
              <a:cs typeface="+mn-cs"/>
            </a:endParaRPr>
          </a:p>
        </p:txBody>
      </p:sp>
      <p:sp>
        <p:nvSpPr>
          <p:cNvPr id="7" name="Title 3" hidden="1"/>
          <p:cNvSpPr txBox="1">
            <a:spLocks/>
          </p:cNvSpPr>
          <p:nvPr/>
        </p:nvSpPr>
        <p:spPr>
          <a:xfrm>
            <a:off x="0" y="312054"/>
            <a:ext cx="4013202" cy="582225"/>
          </a:xfrm>
          <a:prstGeom prst="rect">
            <a:avLst/>
          </a:prstGeom>
          <a:solidFill>
            <a:schemeClr val="tx1"/>
          </a:solidFill>
        </p:spPr>
        <p:txBody>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MonarkBold" panose="00000400000000000000" pitchFamily="2" charset="0"/>
                <a:ea typeface="+mj-ea"/>
                <a:cs typeface="+mj-cs"/>
              </a:rPr>
              <a:t>ACTIVE INGREDIENTS</a:t>
            </a:r>
            <a:endParaRPr kumimoji="0" lang="en-US" sz="3200" b="0" i="0" u="none" strike="noStrike" kern="1200" cap="none" spc="0" normalizeH="0" baseline="0" noProof="0" dirty="0">
              <a:ln>
                <a:noFill/>
              </a:ln>
              <a:solidFill>
                <a:prstClr val="white"/>
              </a:solidFill>
              <a:effectLst/>
              <a:uLnTx/>
              <a:uFillTx/>
              <a:latin typeface="MonarkBold" panose="00000400000000000000" pitchFamily="2" charset="0"/>
              <a:ea typeface="+mj-ea"/>
              <a:cs typeface="+mj-cs"/>
            </a:endParaRPr>
          </a:p>
        </p:txBody>
      </p:sp>
      <p:sp>
        <p:nvSpPr>
          <p:cNvPr id="9" name="Subtitle 2" hidden="1"/>
          <p:cNvSpPr txBox="1">
            <a:spLocks/>
          </p:cNvSpPr>
          <p:nvPr/>
        </p:nvSpPr>
        <p:spPr>
          <a:xfrm>
            <a:off x="0" y="935844"/>
            <a:ext cx="1339645" cy="277814"/>
          </a:xfrm>
          <a:prstGeom prst="rect">
            <a:avLst/>
          </a:prstGeom>
          <a:solidFill>
            <a:schemeClr val="accent5"/>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PILOT PROJECT</a:t>
            </a:r>
            <a:endPar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8" name="Title 3"/>
          <p:cNvSpPr txBox="1">
            <a:spLocks/>
          </p:cNvSpPr>
          <p:nvPr/>
        </p:nvSpPr>
        <p:spPr>
          <a:xfrm>
            <a:off x="3852333" y="5091391"/>
            <a:ext cx="5291667" cy="1052294"/>
          </a:xfrm>
          <a:prstGeom prst="rect">
            <a:avLst/>
          </a:prstGeom>
          <a:solidFill>
            <a:schemeClr val="accent6"/>
          </a:solidFill>
        </p:spPr>
        <p:txBody>
          <a:bodyPr rIns="274320"/>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Aaux ProThin" panose="00000400000000000000" pitchFamily="2" charset="0"/>
                <a:ea typeface="+mj-ea"/>
                <a:cs typeface="+mj-cs"/>
              </a:rPr>
              <a:t>ACTIVE INGREDIENT NAME(S)</a:t>
            </a:r>
            <a:endParaRPr kumimoji="0" lang="en-US" sz="3200" b="0" i="0" u="none" strike="noStrike" kern="1200" cap="none" spc="0" normalizeH="0" baseline="0" noProof="0" dirty="0">
              <a:ln>
                <a:noFill/>
              </a:ln>
              <a:solidFill>
                <a:prstClr val="white"/>
              </a:solidFill>
              <a:effectLst/>
              <a:uLnTx/>
              <a:uFillTx/>
              <a:latin typeface="Aaux ProThin" panose="00000400000000000000" pitchFamily="2" charset="0"/>
              <a:ea typeface="+mj-ea"/>
              <a:cs typeface="+mj-cs"/>
            </a:endParaRPr>
          </a:p>
        </p:txBody>
      </p:sp>
      <p:sp>
        <p:nvSpPr>
          <p:cNvPr id="5" name="TextBox 4"/>
          <p:cNvSpPr txBox="1"/>
          <p:nvPr/>
        </p:nvSpPr>
        <p:spPr>
          <a:xfrm>
            <a:off x="5079076" y="4916979"/>
            <a:ext cx="45719" cy="45719"/>
          </a:xfrm>
          <a:prstGeom prst="rect">
            <a:avLst/>
          </a:prstGeom>
          <a:solidFill>
            <a:schemeClr val="tx1"/>
          </a:solidFill>
        </p:spPr>
        <p:txBody>
          <a:bodyPr wrap="square" rtlCol="0">
            <a:normAutofit fontScale="25000" lnSpcReduction="20000"/>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prstClr val="white"/>
              </a:solidFill>
              <a:effectLst/>
              <a:uLnTx/>
              <a:uFillTx/>
              <a:latin typeface="Aaux ProRegular"/>
              <a:ea typeface="+mn-ea"/>
              <a:cs typeface="+mn-cs"/>
            </a:endParaRPr>
          </a:p>
        </p:txBody>
      </p:sp>
      <p:sp>
        <p:nvSpPr>
          <p:cNvPr id="6" name="TextBox 5"/>
          <p:cNvSpPr txBox="1"/>
          <p:nvPr/>
        </p:nvSpPr>
        <p:spPr>
          <a:xfrm>
            <a:off x="133110" y="3720546"/>
            <a:ext cx="3084022" cy="2169622"/>
          </a:xfrm>
          <a:prstGeom prst="rect">
            <a:avLst/>
          </a:prstGeom>
          <a:noFill/>
          <a:ln>
            <a:noFill/>
          </a:ln>
        </p:spPr>
        <p:txBody>
          <a:bodyPr wrap="square" rtlCol="0">
            <a:normAutofit fontScale="85000" lnSpcReduction="10000"/>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prstClr val="black"/>
                </a:solidFill>
                <a:effectLst/>
                <a:uLnTx/>
                <a:uFillTx/>
                <a:latin typeface="Aaux ProRegular"/>
                <a:ea typeface="+mn-ea"/>
                <a:cs typeface="+mn-cs"/>
              </a:rPr>
              <a:t>School Leader Name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700" b="0" i="1" u="none" strike="noStrike" kern="1200" cap="none" spc="0" normalizeH="0" baseline="0" noProof="0" dirty="0" smtClean="0">
                <a:ln>
                  <a:noFill/>
                </a:ln>
                <a:solidFill>
                  <a:prstClr val="black"/>
                </a:solidFill>
                <a:effectLst/>
                <a:uLnTx/>
                <a:uFillTx/>
                <a:latin typeface="Aaux ProRegular"/>
                <a:ea typeface="+mn-ea"/>
                <a:cs typeface="+mn-cs"/>
              </a:rPr>
              <a:t>School Leader Title</a:t>
            </a:r>
            <a:br>
              <a:rPr kumimoji="0" lang="en-US" sz="1700" b="0" i="1" u="none" strike="noStrike" kern="1200" cap="none" spc="0" normalizeH="0" baseline="0" noProof="0" dirty="0" smtClean="0">
                <a:ln>
                  <a:noFill/>
                </a:ln>
                <a:solidFill>
                  <a:prstClr val="black"/>
                </a:solidFill>
                <a:effectLst/>
                <a:uLnTx/>
                <a:uFillTx/>
                <a:latin typeface="Aaux ProRegular"/>
                <a:ea typeface="+mn-ea"/>
                <a:cs typeface="+mn-cs"/>
              </a:rPr>
            </a:br>
            <a:r>
              <a:rPr kumimoji="0" lang="en-US" sz="1700" b="0" i="1" u="none" strike="noStrike" kern="1200" cap="none" spc="0" normalizeH="0" baseline="0" noProof="0" dirty="0" smtClean="0">
                <a:ln>
                  <a:noFill/>
                </a:ln>
                <a:solidFill>
                  <a:prstClr val="black"/>
                </a:solidFill>
                <a:effectLst/>
                <a:uLnTx/>
                <a:uFillTx/>
                <a:latin typeface="Aaux ProRegular"/>
                <a:ea typeface="+mn-ea"/>
                <a:cs typeface="+mn-cs"/>
              </a:rPr>
              <a:t>School Name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prstClr val="black"/>
              </a:solidFill>
              <a:effectLst/>
              <a:uLnTx/>
              <a:uFillTx/>
              <a:latin typeface="Aaux ProRegular"/>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prstClr val="black"/>
                </a:solidFill>
                <a:effectLst/>
                <a:uLnTx/>
                <a:uFillTx/>
                <a:latin typeface="Aaux ProRegular"/>
                <a:ea typeface="+mn-ea"/>
                <a:cs typeface="+mn-cs"/>
              </a:rPr>
              <a:t>Authorizer Name</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aux ProRegular"/>
                <a:ea typeface="+mn-ea"/>
                <a:cs typeface="+mn-cs"/>
              </a:rPr>
              <a:t>Authorizer Title</a:t>
            </a:r>
            <a:r>
              <a:rPr kumimoji="0" lang="en-US" sz="1600" b="0" i="1" u="none" strike="noStrike" kern="1200" cap="none" spc="0" normalizeH="0" baseline="0" noProof="0" dirty="0">
                <a:ln>
                  <a:noFill/>
                </a:ln>
                <a:solidFill>
                  <a:prstClr val="black"/>
                </a:solidFill>
                <a:effectLst/>
                <a:uLnTx/>
                <a:uFillTx/>
                <a:latin typeface="Aaux ProRegular"/>
                <a:ea typeface="+mn-ea"/>
                <a:cs typeface="+mn-cs"/>
              </a:rPr>
              <a:t/>
            </a:r>
            <a:br>
              <a:rPr kumimoji="0" lang="en-US" sz="1600" b="0" i="1" u="none" strike="noStrike" kern="1200" cap="none" spc="0" normalizeH="0" baseline="0" noProof="0" dirty="0">
                <a:ln>
                  <a:noFill/>
                </a:ln>
                <a:solidFill>
                  <a:prstClr val="black"/>
                </a:solidFill>
                <a:effectLst/>
                <a:uLnTx/>
                <a:uFillTx/>
                <a:latin typeface="Aaux ProRegular"/>
                <a:ea typeface="+mn-ea"/>
                <a:cs typeface="+mn-cs"/>
              </a:rPr>
            </a:br>
            <a:r>
              <a:rPr kumimoji="0" lang="en-US" sz="1600" b="0" i="1" u="none" strike="noStrike" kern="1200" cap="none" spc="0" normalizeH="0" baseline="0" noProof="0" dirty="0">
                <a:ln>
                  <a:noFill/>
                </a:ln>
                <a:solidFill>
                  <a:prstClr val="black"/>
                </a:solidFill>
                <a:effectLst/>
                <a:uLnTx/>
                <a:uFillTx/>
                <a:latin typeface="Aaux ProRegular"/>
                <a:ea typeface="+mn-ea"/>
                <a:cs typeface="+mn-cs"/>
              </a:rPr>
              <a:t>SUNY Charter Schools Institute</a:t>
            </a:r>
          </a:p>
        </p:txBody>
      </p:sp>
      <p:grpSp>
        <p:nvGrpSpPr>
          <p:cNvPr id="14" name="Group 13"/>
          <p:cNvGrpSpPr/>
          <p:nvPr/>
        </p:nvGrpSpPr>
        <p:grpSpPr>
          <a:xfrm>
            <a:off x="0" y="175862"/>
            <a:ext cx="5642918" cy="2408799"/>
            <a:chOff x="0" y="175862"/>
            <a:chExt cx="5642918" cy="2408799"/>
          </a:xfrm>
        </p:grpSpPr>
        <p:grpSp>
          <p:nvGrpSpPr>
            <p:cNvPr id="10" name="Group 9"/>
            <p:cNvGrpSpPr/>
            <p:nvPr/>
          </p:nvGrpSpPr>
          <p:grpSpPr>
            <a:xfrm>
              <a:off x="0" y="1060850"/>
              <a:ext cx="5642918" cy="1523811"/>
              <a:chOff x="1500577" y="2788691"/>
              <a:chExt cx="5642918" cy="1523811"/>
            </a:xfrm>
          </p:grpSpPr>
          <p:sp>
            <p:nvSpPr>
              <p:cNvPr id="11" name="Title Placeholder 1"/>
              <p:cNvSpPr txBox="1">
                <a:spLocks/>
              </p:cNvSpPr>
              <p:nvPr userDrawn="1"/>
            </p:nvSpPr>
            <p:spPr>
              <a:xfrm>
                <a:off x="1500577" y="2788691"/>
                <a:ext cx="4953000" cy="880956"/>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prstClr val="white"/>
                    </a:solidFill>
                    <a:effectLst/>
                    <a:uLnTx/>
                    <a:uFillTx/>
                    <a:latin typeface="MonarkBlack" panose="00000400000000000000" pitchFamily="2" charset="0"/>
                    <a:ea typeface="+mj-ea"/>
                    <a:cs typeface="+mj-cs"/>
                  </a:rPr>
                  <a:t>INGREDIENTS</a:t>
                </a:r>
                <a:endParaRPr kumimoji="0" lang="en-US" sz="7200" b="0" i="0" u="none" strike="noStrike" kern="1200" cap="none" spc="0" normalizeH="0" baseline="0" noProof="0" dirty="0">
                  <a:ln>
                    <a:noFill/>
                  </a:ln>
                  <a:solidFill>
                    <a:prstClr val="white"/>
                  </a:solidFill>
                  <a:effectLst/>
                  <a:uLnTx/>
                  <a:uFillTx/>
                  <a:latin typeface="MonarkBlack" panose="00000400000000000000" pitchFamily="2" charset="0"/>
                  <a:ea typeface="+mj-ea"/>
                  <a:cs typeface="+mj-cs"/>
                </a:endParaRPr>
              </a:p>
            </p:txBody>
          </p:sp>
          <p:sp>
            <p:nvSpPr>
              <p:cNvPr id="12" name="TextBox 11" hidden="1"/>
              <p:cNvSpPr txBox="1"/>
              <p:nvPr userDrawn="1"/>
            </p:nvSpPr>
            <p:spPr>
              <a:xfrm>
                <a:off x="1500577" y="3943170"/>
                <a:ext cx="56429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aux ProThin Italic" panose="00000400000000000000" pitchFamily="2" charset="0"/>
                    <a:ea typeface="+mn-ea"/>
                    <a:cs typeface="+mn-cs"/>
                  </a:rPr>
                  <a:t>stakeholder messaging campaign</a:t>
                </a:r>
                <a:endParaRPr kumimoji="0" lang="en-US" sz="1800" b="0" i="0" u="none" strike="noStrike" kern="1200" cap="none" spc="0" normalizeH="0" baseline="0" noProof="0" dirty="0">
                  <a:ln>
                    <a:noFill/>
                  </a:ln>
                  <a:solidFill>
                    <a:prstClr val="black"/>
                  </a:solidFill>
                  <a:effectLst/>
                  <a:uLnTx/>
                  <a:uFillTx/>
                  <a:latin typeface="Aaux ProThin Italic" panose="00000400000000000000" pitchFamily="2" charset="0"/>
                  <a:ea typeface="+mn-ea"/>
                  <a:cs typeface="+mn-cs"/>
                </a:endParaRPr>
              </a:p>
            </p:txBody>
          </p:sp>
        </p:grpSp>
        <p:sp>
          <p:nvSpPr>
            <p:cNvPr id="13" name="Title Placeholder 1"/>
            <p:cNvSpPr txBox="1">
              <a:spLocks/>
            </p:cNvSpPr>
            <p:nvPr/>
          </p:nvSpPr>
          <p:spPr>
            <a:xfrm>
              <a:off x="0" y="175862"/>
              <a:ext cx="2726267" cy="804188"/>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prstClr val="white"/>
                  </a:solidFill>
                  <a:effectLst/>
                  <a:uLnTx/>
                  <a:uFillTx/>
                  <a:latin typeface="MonarkBlack" panose="00000400000000000000" pitchFamily="2" charset="0"/>
                  <a:ea typeface="+mj-ea"/>
                  <a:cs typeface="+mj-cs"/>
                </a:rPr>
                <a:t>ACTIVE</a:t>
              </a:r>
              <a:endParaRPr kumimoji="0" lang="en-US" sz="6000" b="0" i="0" u="none" strike="noStrike" kern="1200" cap="none" spc="0" normalizeH="0" baseline="0" noProof="0" dirty="0">
                <a:ln>
                  <a:noFill/>
                </a:ln>
                <a:solidFill>
                  <a:prstClr val="white"/>
                </a:solidFill>
                <a:effectLst/>
                <a:uLnTx/>
                <a:uFillTx/>
                <a:latin typeface="MonarkBlack" panose="00000400000000000000" pitchFamily="2" charset="0"/>
                <a:ea typeface="+mj-ea"/>
                <a:cs typeface="+mj-cs"/>
              </a:endParaRPr>
            </a:p>
          </p:txBody>
        </p:sp>
      </p:grpSp>
      <p:sp>
        <p:nvSpPr>
          <p:cNvPr id="15" name="TextBox 14"/>
          <p:cNvSpPr txBox="1"/>
          <p:nvPr/>
        </p:nvSpPr>
        <p:spPr>
          <a:xfrm rot="20517240">
            <a:off x="4535770" y="2188169"/>
            <a:ext cx="3937299" cy="1295740"/>
          </a:xfrm>
          <a:prstGeom prst="rect">
            <a:avLst/>
          </a:prstGeom>
          <a:solidFill>
            <a:srgbClr val="585555">
              <a:alpha val="56863"/>
            </a:srgbClr>
          </a:solidFill>
        </p:spPr>
        <p:txBody>
          <a:bodyPr wrap="square" rtlCol="0">
            <a:noAutofit/>
          </a:bodyPr>
          <a:lstStyle/>
          <a:p>
            <a: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pPr>
            <a:r>
              <a:rPr kumimoji="0" lang="en-US" sz="4400" b="1" i="0" u="none" strike="noStrike" kern="1200" cap="none" spc="0" normalizeH="0" baseline="0" noProof="0" dirty="0" smtClean="0">
                <a:ln>
                  <a:noFill/>
                </a:ln>
                <a:solidFill>
                  <a:schemeClr val="bg1"/>
                </a:solidFill>
                <a:effectLst/>
                <a:uLnTx/>
                <a:uFillTx/>
                <a:latin typeface="Aaux ProRegular"/>
                <a:ea typeface="+mn-ea"/>
                <a:cs typeface="+mn-cs"/>
              </a:rPr>
              <a:t>PLACEHOLDER PHOTO</a:t>
            </a:r>
            <a:endParaRPr kumimoji="0" lang="en-US" sz="4400" b="1" i="0" u="none" strike="noStrike" kern="1200" cap="none" spc="0" normalizeH="0" baseline="0" noProof="0" dirty="0">
              <a:ln>
                <a:noFill/>
              </a:ln>
              <a:solidFill>
                <a:schemeClr val="bg1"/>
              </a:solidFill>
              <a:effectLst/>
              <a:uLnTx/>
              <a:uFillTx/>
              <a:latin typeface="Aaux ProRegular"/>
              <a:ea typeface="+mn-ea"/>
              <a:cs typeface="+mn-cs"/>
            </a:endParaRPr>
          </a:p>
        </p:txBody>
      </p:sp>
    </p:spTree>
    <p:extLst>
      <p:ext uri="{BB962C8B-B14F-4D97-AF65-F5344CB8AC3E}">
        <p14:creationId xmlns:p14="http://schemas.microsoft.com/office/powerpoint/2010/main" val="10484997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dirty="0" smtClean="0"/>
              <a:t>Who is your authorizer</a:t>
            </a:r>
          </a:p>
          <a:p>
            <a:r>
              <a:rPr lang="en-US" dirty="0" smtClean="0"/>
              <a:t>Describe authorizer</a:t>
            </a:r>
          </a:p>
          <a:p>
            <a:r>
              <a:rPr lang="en-US" dirty="0" smtClean="0"/>
              <a:t>Describe school</a:t>
            </a:r>
          </a:p>
          <a:p>
            <a:r>
              <a:rPr lang="en-US" dirty="0" smtClean="0"/>
              <a:t>Where are you located</a:t>
            </a:r>
          </a:p>
          <a:p>
            <a:r>
              <a:rPr lang="en-US" dirty="0" smtClean="0"/>
              <a:t>## Students</a:t>
            </a:r>
          </a:p>
          <a:p>
            <a:r>
              <a:rPr lang="en-US" dirty="0" smtClean="0"/>
              <a:t>Something about your student population</a:t>
            </a:r>
          </a:p>
          <a:p>
            <a:r>
              <a:rPr lang="en-US" dirty="0" smtClean="0"/>
              <a:t>Or your school model</a:t>
            </a:r>
          </a:p>
          <a:p>
            <a:r>
              <a:rPr lang="en-US" dirty="0" smtClean="0"/>
              <a:t>And program features</a:t>
            </a:r>
          </a:p>
          <a:p>
            <a:endParaRPr lang="en-US" dirty="0"/>
          </a:p>
          <a:p>
            <a:endParaRPr lang="en-US" dirty="0"/>
          </a:p>
        </p:txBody>
      </p:sp>
      <p:sp>
        <p:nvSpPr>
          <p:cNvPr id="4" name="Title 3"/>
          <p:cNvSpPr>
            <a:spLocks noGrp="1"/>
          </p:cNvSpPr>
          <p:nvPr>
            <p:ph type="title"/>
          </p:nvPr>
        </p:nvSpPr>
        <p:spPr>
          <a:xfrm>
            <a:off x="0" y="638876"/>
            <a:ext cx="5727469" cy="973793"/>
          </a:xfrm>
          <a:solidFill>
            <a:schemeClr val="accent3"/>
          </a:solidFill>
        </p:spPr>
        <p:txBody>
          <a:bodyPr lIns="731520"/>
          <a:lstStyle/>
          <a:p>
            <a:r>
              <a:rPr lang="en-US" sz="3100" dirty="0" smtClean="0">
                <a:solidFill>
                  <a:schemeClr val="bg1"/>
                </a:solidFill>
              </a:rPr>
              <a:t>SCHOOL NAME ACADEMY</a:t>
            </a:r>
            <a:br>
              <a:rPr lang="en-US" sz="3100" dirty="0" smtClean="0">
                <a:solidFill>
                  <a:schemeClr val="bg1"/>
                </a:solidFill>
              </a:rPr>
            </a:br>
            <a:r>
              <a:rPr lang="en-US" sz="3100" dirty="0" smtClean="0">
                <a:solidFill>
                  <a:schemeClr val="bg1"/>
                </a:solidFill>
              </a:rPr>
              <a:t> CHARTER SCHOOL</a:t>
            </a:r>
            <a:endParaRPr lang="en-US" sz="3100" dirty="0">
              <a:solidFill>
                <a:schemeClr val="bg1"/>
              </a:solidFill>
            </a:endParaRPr>
          </a:p>
        </p:txBody>
      </p:sp>
    </p:spTree>
    <p:extLst>
      <p:ext uri="{BB962C8B-B14F-4D97-AF65-F5344CB8AC3E}">
        <p14:creationId xmlns:p14="http://schemas.microsoft.com/office/powerpoint/2010/main" val="4276373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23944" r="9538" b="281"/>
          <a:stretch/>
        </p:blipFill>
        <p:spPr>
          <a:xfrm>
            <a:off x="-1288474" y="-9728"/>
            <a:ext cx="6891251" cy="6887183"/>
          </a:xfrm>
          <a:prstGeom prst="rect">
            <a:avLst/>
          </a:prstGeom>
        </p:spPr>
      </p:pic>
      <p:sp>
        <p:nvSpPr>
          <p:cNvPr id="7" name="TextBox 6"/>
          <p:cNvSpPr txBox="1"/>
          <p:nvPr/>
        </p:nvSpPr>
        <p:spPr>
          <a:xfrm>
            <a:off x="5740400" y="1405467"/>
            <a:ext cx="3191933" cy="5164666"/>
          </a:xfrm>
          <a:prstGeom prst="rect">
            <a:avLst/>
          </a:prstGeom>
          <a:solidFill>
            <a:schemeClr val="bg1"/>
          </a:solidFill>
          <a:ln>
            <a:noFill/>
          </a:ln>
        </p:spPr>
        <p:txBody>
          <a:bodyPr wrap="square" rtlCol="0">
            <a:normAutofit/>
          </a:bodyPr>
          <a:lstStyle/>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smtClean="0">
                <a:ln>
                  <a:noFill/>
                </a:ln>
                <a:solidFill>
                  <a:prstClr val="black"/>
                </a:solidFill>
                <a:effectLst/>
                <a:uLnTx/>
                <a:uFillTx/>
                <a:latin typeface="Aaux ProRegular"/>
                <a:ea typeface="+mn-ea"/>
                <a:cs typeface="+mn-cs"/>
              </a:rPr>
              <a:t>Broad strokes of school theory of action and how the Active Ingredient is related</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smtClean="0">
                <a:ln>
                  <a:noFill/>
                </a:ln>
                <a:solidFill>
                  <a:prstClr val="black"/>
                </a:solidFill>
                <a:effectLst/>
                <a:uLnTx/>
                <a:uFillTx/>
                <a:latin typeface="Aaux ProRegular"/>
                <a:ea typeface="+mn-ea"/>
                <a:cs typeface="+mn-cs"/>
              </a:rPr>
              <a:t>Help others understand how you get to your ingredient</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Aaux ProRegular"/>
              <a:ea typeface="+mn-ea"/>
              <a:cs typeface="+mn-cs"/>
            </a:endParaRPr>
          </a:p>
        </p:txBody>
      </p:sp>
      <p:sp>
        <p:nvSpPr>
          <p:cNvPr id="5" name="Title 3"/>
          <p:cNvSpPr txBox="1">
            <a:spLocks/>
          </p:cNvSpPr>
          <p:nvPr/>
        </p:nvSpPr>
        <p:spPr>
          <a:xfrm>
            <a:off x="5240867" y="541867"/>
            <a:ext cx="3903133" cy="623609"/>
          </a:xfrm>
          <a:prstGeom prst="rect">
            <a:avLst/>
          </a:prstGeom>
          <a:solidFill>
            <a:schemeClr val="accent2"/>
          </a:solidFill>
        </p:spPr>
        <p:txBody>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Aaux ProThin" panose="00000400000000000000" pitchFamily="2" charset="0"/>
                <a:ea typeface="+mj-ea"/>
                <a:cs typeface="+mj-cs"/>
              </a:rPr>
              <a:t>THEORY OF CHANGE</a:t>
            </a:r>
            <a:endParaRPr kumimoji="0" lang="en-US" sz="3200" b="0" i="0" u="none" strike="noStrike" kern="1200" cap="none" spc="0" normalizeH="0" baseline="0" noProof="0" dirty="0">
              <a:ln>
                <a:noFill/>
              </a:ln>
              <a:solidFill>
                <a:prstClr val="white"/>
              </a:solidFill>
              <a:effectLst/>
              <a:uLnTx/>
              <a:uFillTx/>
              <a:latin typeface="Aaux ProThin" panose="00000400000000000000" pitchFamily="2" charset="0"/>
              <a:ea typeface="+mj-ea"/>
              <a:cs typeface="+mj-cs"/>
            </a:endParaRPr>
          </a:p>
        </p:txBody>
      </p:sp>
      <p:sp>
        <p:nvSpPr>
          <p:cNvPr id="8" name="TextBox 7"/>
          <p:cNvSpPr txBox="1"/>
          <p:nvPr/>
        </p:nvSpPr>
        <p:spPr>
          <a:xfrm rot="20517240">
            <a:off x="340287" y="1983447"/>
            <a:ext cx="3937299" cy="1295740"/>
          </a:xfrm>
          <a:prstGeom prst="rect">
            <a:avLst/>
          </a:prstGeom>
          <a:solidFill>
            <a:srgbClr val="585555">
              <a:alpha val="56863"/>
            </a:srgbClr>
          </a:solidFill>
        </p:spPr>
        <p:txBody>
          <a:bodyPr wrap="square" rtlCol="0">
            <a:noAutofit/>
          </a:bodyPr>
          <a:lstStyle/>
          <a:p>
            <a: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pPr>
            <a:r>
              <a:rPr kumimoji="0" lang="en-US" sz="4400" b="1" i="0" u="none" strike="noStrike" kern="1200" cap="none" spc="0" normalizeH="0" baseline="0" noProof="0" dirty="0" smtClean="0">
                <a:ln>
                  <a:noFill/>
                </a:ln>
                <a:solidFill>
                  <a:schemeClr val="bg1"/>
                </a:solidFill>
                <a:effectLst/>
                <a:uLnTx/>
                <a:uFillTx/>
                <a:latin typeface="Aaux ProRegular"/>
                <a:ea typeface="+mn-ea"/>
                <a:cs typeface="+mn-cs"/>
              </a:rPr>
              <a:t>PLACEHOLDER PHOTO</a:t>
            </a:r>
            <a:endParaRPr kumimoji="0" lang="en-US" sz="4400" b="1" i="0" u="none" strike="noStrike" kern="1200" cap="none" spc="0" normalizeH="0" baseline="0" noProof="0" dirty="0">
              <a:ln>
                <a:noFill/>
              </a:ln>
              <a:solidFill>
                <a:schemeClr val="bg1"/>
              </a:solidFill>
              <a:effectLst/>
              <a:uLnTx/>
              <a:uFillTx/>
              <a:latin typeface="Aaux ProRegular"/>
              <a:ea typeface="+mn-ea"/>
              <a:cs typeface="+mn-cs"/>
            </a:endParaRPr>
          </a:p>
        </p:txBody>
      </p:sp>
    </p:spTree>
    <p:extLst>
      <p:ext uri="{BB962C8B-B14F-4D97-AF65-F5344CB8AC3E}">
        <p14:creationId xmlns:p14="http://schemas.microsoft.com/office/powerpoint/2010/main" val="25414487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18036" t="139" r="47988" b="1802"/>
          <a:stretch/>
        </p:blipFill>
        <p:spPr>
          <a:xfrm>
            <a:off x="5569527" y="-19456"/>
            <a:ext cx="3574473" cy="6877455"/>
          </a:xfrm>
          <a:prstGeom prst="rect">
            <a:avLst/>
          </a:prstGeom>
        </p:spPr>
      </p:pic>
      <p:sp>
        <p:nvSpPr>
          <p:cNvPr id="5" name="Content Placeholder 4"/>
          <p:cNvSpPr>
            <a:spLocks noGrp="1"/>
          </p:cNvSpPr>
          <p:nvPr>
            <p:ph idx="1"/>
          </p:nvPr>
        </p:nvSpPr>
        <p:spPr/>
        <p:txBody>
          <a:bodyPr>
            <a:normAutofit/>
          </a:bodyPr>
          <a:lstStyle/>
          <a:p>
            <a:r>
              <a:rPr lang="en-US" dirty="0" smtClean="0"/>
              <a:t>Assessment instrument tool</a:t>
            </a:r>
          </a:p>
          <a:p>
            <a:r>
              <a:rPr lang="en-US" dirty="0" smtClean="0"/>
              <a:t>Format</a:t>
            </a:r>
          </a:p>
          <a:p>
            <a:r>
              <a:rPr lang="en-US" dirty="0" smtClean="0"/>
              <a:t>Number of students assessed</a:t>
            </a:r>
          </a:p>
          <a:p>
            <a:r>
              <a:rPr lang="en-US" dirty="0" smtClean="0"/>
              <a:t>Measurement schedule</a:t>
            </a:r>
          </a:p>
          <a:p>
            <a:r>
              <a:rPr lang="en-US" dirty="0" smtClean="0"/>
              <a:t>Benchmark/ Target</a:t>
            </a:r>
          </a:p>
          <a:p>
            <a:r>
              <a:rPr lang="en-US" dirty="0" smtClean="0"/>
              <a:t>Anticipated use</a:t>
            </a:r>
          </a:p>
          <a:p>
            <a:endParaRPr lang="en-US" dirty="0" smtClean="0"/>
          </a:p>
          <a:p>
            <a:endParaRPr lang="en-US" dirty="0"/>
          </a:p>
          <a:p>
            <a:endParaRPr lang="en-US" dirty="0"/>
          </a:p>
        </p:txBody>
      </p:sp>
      <p:sp>
        <p:nvSpPr>
          <p:cNvPr id="6" name="Title 3"/>
          <p:cNvSpPr txBox="1">
            <a:spLocks/>
          </p:cNvSpPr>
          <p:nvPr/>
        </p:nvSpPr>
        <p:spPr>
          <a:xfrm>
            <a:off x="0" y="638876"/>
            <a:ext cx="5112327" cy="973793"/>
          </a:xfrm>
          <a:prstGeom prst="rect">
            <a:avLst/>
          </a:prstGeom>
          <a:solidFill>
            <a:schemeClr val="accent3"/>
          </a:solidFill>
        </p:spPr>
        <p:txBody>
          <a:bodyPr lIns="731520"/>
          <a:lstStyle>
            <a:lvl1pPr algn="l" defTabSz="914400" rtl="0" eaLnBrk="1" latinLnBrk="0" hangingPunct="1">
              <a:lnSpc>
                <a:spcPct val="90000"/>
              </a:lnSpc>
              <a:spcBef>
                <a:spcPct val="0"/>
              </a:spcBef>
              <a:buNone/>
              <a:defRPr sz="3200" kern="1200" baseline="0">
                <a:solidFill>
                  <a:schemeClr val="tx1"/>
                </a:solidFill>
                <a:latin typeface="Aaux ProThin" panose="000004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0" i="0" u="none" strike="noStrike" kern="1200" cap="none" spc="0" normalizeH="0" baseline="0" noProof="0" dirty="0" smtClean="0">
                <a:ln>
                  <a:noFill/>
                </a:ln>
                <a:solidFill>
                  <a:prstClr val="white"/>
                </a:solidFill>
                <a:effectLst/>
                <a:uLnTx/>
                <a:uFillTx/>
                <a:latin typeface="Aaux ProThin" panose="00000400000000000000" pitchFamily="2" charset="0"/>
                <a:ea typeface="+mj-ea"/>
                <a:cs typeface="+mj-cs"/>
              </a:rPr>
              <a:t>ADDITIONAL STUDENT MEASURES</a:t>
            </a:r>
            <a:endParaRPr kumimoji="0" lang="en-US" sz="3100" b="0" i="0" u="none" strike="noStrike" kern="1200" cap="none" spc="0" normalizeH="0" baseline="0" noProof="0" dirty="0">
              <a:ln>
                <a:noFill/>
              </a:ln>
              <a:solidFill>
                <a:prstClr val="white"/>
              </a:solidFill>
              <a:effectLst/>
              <a:uLnTx/>
              <a:uFillTx/>
              <a:latin typeface="Aaux ProThin" panose="00000400000000000000" pitchFamily="2" charset="0"/>
              <a:ea typeface="+mj-ea"/>
              <a:cs typeface="+mj-cs"/>
            </a:endParaRPr>
          </a:p>
        </p:txBody>
      </p:sp>
      <p:sp>
        <p:nvSpPr>
          <p:cNvPr id="8" name="TextBox 7"/>
          <p:cNvSpPr txBox="1"/>
          <p:nvPr/>
        </p:nvSpPr>
        <p:spPr>
          <a:xfrm rot="20517240">
            <a:off x="5681668" y="2771401"/>
            <a:ext cx="3600439" cy="1295740"/>
          </a:xfrm>
          <a:prstGeom prst="rect">
            <a:avLst/>
          </a:prstGeom>
          <a:solidFill>
            <a:srgbClr val="585555">
              <a:alpha val="56863"/>
            </a:srgbClr>
          </a:solidFill>
        </p:spPr>
        <p:txBody>
          <a:bodyPr wrap="square" rtlCol="0">
            <a:noAutofit/>
          </a:bodyPr>
          <a:lstStyle/>
          <a:p>
            <a: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pPr>
            <a:r>
              <a:rPr kumimoji="0" lang="en-US" sz="4000" b="1" i="0" u="none" strike="noStrike" kern="1200" cap="none" spc="0" normalizeH="0" baseline="0" noProof="0" dirty="0" smtClean="0">
                <a:ln>
                  <a:noFill/>
                </a:ln>
                <a:solidFill>
                  <a:schemeClr val="bg1"/>
                </a:solidFill>
                <a:effectLst/>
                <a:uLnTx/>
                <a:uFillTx/>
                <a:latin typeface="Aaux ProRegular"/>
                <a:ea typeface="+mn-ea"/>
                <a:cs typeface="+mn-cs"/>
              </a:rPr>
              <a:t>PLACEHOLDER PHOTO</a:t>
            </a:r>
            <a:endParaRPr kumimoji="0" lang="en-US" sz="4000" b="1" i="0" u="none" strike="noStrike" kern="1200" cap="none" spc="0" normalizeH="0" baseline="0" noProof="0" dirty="0">
              <a:ln>
                <a:noFill/>
              </a:ln>
              <a:solidFill>
                <a:schemeClr val="bg1"/>
              </a:solidFill>
              <a:effectLst/>
              <a:uLnTx/>
              <a:uFillTx/>
              <a:latin typeface="Aaux ProRegular"/>
              <a:ea typeface="+mn-ea"/>
              <a:cs typeface="+mn-cs"/>
            </a:endParaRPr>
          </a:p>
        </p:txBody>
      </p:sp>
    </p:spTree>
    <p:extLst>
      <p:ext uri="{BB962C8B-B14F-4D97-AF65-F5344CB8AC3E}">
        <p14:creationId xmlns:p14="http://schemas.microsoft.com/office/powerpoint/2010/main" val="35289460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4C3D8"/>
        </a:solidFill>
        <a:effectLst/>
      </p:bgPr>
    </p:bg>
    <p:spTree>
      <p:nvGrpSpPr>
        <p:cNvPr id="1" name=""/>
        <p:cNvGrpSpPr/>
        <p:nvPr/>
      </p:nvGrpSpPr>
      <p:grpSpPr>
        <a:xfrm>
          <a:off x="0" y="0"/>
          <a:ext cx="0" cy="0"/>
          <a:chOff x="0" y="0"/>
          <a:chExt cx="0" cy="0"/>
        </a:xfrm>
      </p:grpSpPr>
      <p:sp>
        <p:nvSpPr>
          <p:cNvPr id="3" name="Rectangle 2"/>
          <p:cNvSpPr/>
          <p:nvPr/>
        </p:nvSpPr>
        <p:spPr>
          <a:xfrm>
            <a:off x="4621876" y="0"/>
            <a:ext cx="45221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p:cNvSpPr>
            <a:spLocks noGrp="1"/>
          </p:cNvSpPr>
          <p:nvPr>
            <p:ph idx="1"/>
          </p:nvPr>
        </p:nvSpPr>
        <p:spPr>
          <a:xfrm>
            <a:off x="462395" y="1941806"/>
            <a:ext cx="3689350" cy="3525308"/>
          </a:xfrm>
        </p:spPr>
        <p:txBody>
          <a:bodyPr>
            <a:normAutofit/>
          </a:bodyPr>
          <a:lstStyle/>
          <a:p>
            <a:r>
              <a:rPr lang="en-US" sz="2400" dirty="0" smtClean="0">
                <a:solidFill>
                  <a:schemeClr val="bg1"/>
                </a:solidFill>
              </a:rPr>
              <a:t>This space can be used to </a:t>
            </a:r>
            <a:r>
              <a:rPr lang="en-US" sz="2400" dirty="0">
                <a:solidFill>
                  <a:schemeClr val="bg1"/>
                </a:solidFill>
              </a:rPr>
              <a:t>e</a:t>
            </a:r>
            <a:r>
              <a:rPr lang="en-US" sz="2400" dirty="0" smtClean="0">
                <a:solidFill>
                  <a:schemeClr val="bg1"/>
                </a:solidFill>
              </a:rPr>
              <a:t>numerate</a:t>
            </a:r>
          </a:p>
          <a:p>
            <a:r>
              <a:rPr lang="en-US" sz="2400" dirty="0" smtClean="0">
                <a:solidFill>
                  <a:schemeClr val="bg1"/>
                </a:solidFill>
              </a:rPr>
              <a:t>Successes to-date</a:t>
            </a:r>
          </a:p>
          <a:p>
            <a:r>
              <a:rPr lang="en-US" sz="2400" dirty="0" smtClean="0">
                <a:solidFill>
                  <a:schemeClr val="bg1"/>
                </a:solidFill>
              </a:rPr>
              <a:t>These can be project accomplishments for the school</a:t>
            </a:r>
          </a:p>
          <a:p>
            <a:r>
              <a:rPr lang="en-US" sz="2400" dirty="0" smtClean="0">
                <a:solidFill>
                  <a:schemeClr val="bg1"/>
                </a:solidFill>
              </a:rPr>
              <a:t>And project accomplishments for the authorizer </a:t>
            </a:r>
          </a:p>
          <a:p>
            <a:endParaRPr lang="en-US" dirty="0" smtClean="0"/>
          </a:p>
          <a:p>
            <a:endParaRPr lang="en-US" dirty="0"/>
          </a:p>
          <a:p>
            <a:endParaRPr lang="en-US" dirty="0"/>
          </a:p>
        </p:txBody>
      </p:sp>
      <p:sp>
        <p:nvSpPr>
          <p:cNvPr id="9" name="Title 3"/>
          <p:cNvSpPr txBox="1">
            <a:spLocks/>
          </p:cNvSpPr>
          <p:nvPr/>
        </p:nvSpPr>
        <p:spPr>
          <a:xfrm>
            <a:off x="4621876" y="980050"/>
            <a:ext cx="2867891" cy="420265"/>
          </a:xfrm>
          <a:prstGeom prst="rect">
            <a:avLst/>
          </a:prstGeom>
          <a:solidFill>
            <a:schemeClr val="tx1"/>
          </a:solidFill>
        </p:spPr>
        <p:txBody>
          <a:bodyPr lIns="182880"/>
          <a:lstStyle>
            <a:lvl1pPr algn="l" defTabSz="914400" rtl="0" eaLnBrk="1" latinLnBrk="0" hangingPunct="1">
              <a:lnSpc>
                <a:spcPct val="90000"/>
              </a:lnSpc>
              <a:spcBef>
                <a:spcPct val="0"/>
              </a:spcBef>
              <a:buNone/>
              <a:defRPr sz="3200" kern="1200" baseline="0">
                <a:solidFill>
                  <a:schemeClr val="tx1"/>
                </a:solidFill>
                <a:latin typeface="Aaux ProThin" panose="00000400000000000000"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Aaux ProThin" panose="00000400000000000000" pitchFamily="2" charset="0"/>
                <a:ea typeface="+mj-ea"/>
                <a:cs typeface="+mj-cs"/>
              </a:rPr>
              <a:t>CHALLENGES</a:t>
            </a:r>
            <a:endParaRPr kumimoji="0" lang="en-US" sz="2800" b="0" i="0" u="none" strike="noStrike" kern="1200" cap="none" spc="0" normalizeH="0" baseline="0" noProof="0" dirty="0">
              <a:ln>
                <a:noFill/>
              </a:ln>
              <a:solidFill>
                <a:prstClr val="white"/>
              </a:solidFill>
              <a:effectLst/>
              <a:uLnTx/>
              <a:uFillTx/>
              <a:latin typeface="Aaux ProThin" panose="00000400000000000000" pitchFamily="2" charset="0"/>
              <a:ea typeface="+mj-ea"/>
              <a:cs typeface="+mj-cs"/>
            </a:endParaRPr>
          </a:p>
        </p:txBody>
      </p:sp>
      <p:grpSp>
        <p:nvGrpSpPr>
          <p:cNvPr id="10" name="Group 9" hidden="1"/>
          <p:cNvGrpSpPr/>
          <p:nvPr/>
        </p:nvGrpSpPr>
        <p:grpSpPr>
          <a:xfrm>
            <a:off x="0" y="175862"/>
            <a:ext cx="4953000" cy="1765944"/>
            <a:chOff x="0" y="175862"/>
            <a:chExt cx="4953000" cy="1765944"/>
          </a:xfrm>
        </p:grpSpPr>
        <p:sp>
          <p:nvSpPr>
            <p:cNvPr id="13" name="Title Placeholder 1"/>
            <p:cNvSpPr txBox="1">
              <a:spLocks/>
            </p:cNvSpPr>
            <p:nvPr userDrawn="1"/>
          </p:nvSpPr>
          <p:spPr>
            <a:xfrm>
              <a:off x="0" y="1060850"/>
              <a:ext cx="4953000" cy="880956"/>
            </a:xfrm>
            <a:prstGeom prst="rect">
              <a:avLst/>
            </a:prstGeom>
            <a:solidFill>
              <a:schemeClr val="accent3"/>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prstClr val="white"/>
                  </a:solidFill>
                  <a:effectLst/>
                  <a:uLnTx/>
                  <a:uFillTx/>
                  <a:latin typeface="MonarkBlack" panose="00000400000000000000" pitchFamily="2" charset="0"/>
                  <a:ea typeface="+mj-ea"/>
                  <a:cs typeface="+mj-cs"/>
                </a:rPr>
                <a:t>INGREDIENTS</a:t>
              </a:r>
              <a:endParaRPr kumimoji="0" lang="en-US" sz="7200" b="0" i="0" u="none" strike="noStrike" kern="1200" cap="none" spc="0" normalizeH="0" baseline="0" noProof="0" dirty="0">
                <a:ln>
                  <a:noFill/>
                </a:ln>
                <a:solidFill>
                  <a:prstClr val="white"/>
                </a:solidFill>
                <a:effectLst/>
                <a:uLnTx/>
                <a:uFillTx/>
                <a:latin typeface="MonarkBlack" panose="00000400000000000000" pitchFamily="2" charset="0"/>
                <a:ea typeface="+mj-ea"/>
                <a:cs typeface="+mj-cs"/>
              </a:endParaRPr>
            </a:p>
          </p:txBody>
        </p:sp>
        <p:sp>
          <p:nvSpPr>
            <p:cNvPr id="12" name="Title Placeholder 1"/>
            <p:cNvSpPr txBox="1">
              <a:spLocks/>
            </p:cNvSpPr>
            <p:nvPr/>
          </p:nvSpPr>
          <p:spPr>
            <a:xfrm>
              <a:off x="0" y="175862"/>
              <a:ext cx="2726267" cy="804188"/>
            </a:xfrm>
            <a:prstGeom prst="rect">
              <a:avLst/>
            </a:prstGeom>
            <a:solidFill>
              <a:schemeClr val="accent3"/>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MonarkBlack" panose="00000400000000000000" pitchFamily="2"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prstClr val="white"/>
                  </a:solidFill>
                  <a:effectLst/>
                  <a:uLnTx/>
                  <a:uFillTx/>
                  <a:latin typeface="MonarkBlack" panose="00000400000000000000" pitchFamily="2" charset="0"/>
                  <a:ea typeface="+mj-ea"/>
                  <a:cs typeface="+mj-cs"/>
                </a:rPr>
                <a:t>ACTIVE</a:t>
              </a:r>
              <a:endParaRPr kumimoji="0" lang="en-US" sz="6000" b="0" i="0" u="none" strike="noStrike" kern="1200" cap="none" spc="0" normalizeH="0" baseline="0" noProof="0" dirty="0">
                <a:ln>
                  <a:noFill/>
                </a:ln>
                <a:solidFill>
                  <a:prstClr val="white"/>
                </a:solidFill>
                <a:effectLst/>
                <a:uLnTx/>
                <a:uFillTx/>
                <a:latin typeface="MonarkBlack" panose="00000400000000000000" pitchFamily="2" charset="0"/>
                <a:ea typeface="+mj-ea"/>
                <a:cs typeface="+mj-cs"/>
              </a:endParaRPr>
            </a:p>
          </p:txBody>
        </p:sp>
      </p:grpSp>
      <p:sp>
        <p:nvSpPr>
          <p:cNvPr id="15" name="Content Placeholder 4"/>
          <p:cNvSpPr txBox="1">
            <a:spLocks/>
          </p:cNvSpPr>
          <p:nvPr/>
        </p:nvSpPr>
        <p:spPr>
          <a:xfrm>
            <a:off x="4944380" y="1941806"/>
            <a:ext cx="3689350" cy="3525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What have some of the challenges been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To implementing this project?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What are some of the things you are working through as a school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What is the authorizer working through?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6" name="Title 3"/>
          <p:cNvSpPr txBox="1">
            <a:spLocks/>
          </p:cNvSpPr>
          <p:nvPr/>
        </p:nvSpPr>
        <p:spPr>
          <a:xfrm>
            <a:off x="0" y="980049"/>
            <a:ext cx="2867891" cy="420265"/>
          </a:xfrm>
          <a:prstGeom prst="rect">
            <a:avLst/>
          </a:prstGeom>
          <a:solidFill>
            <a:schemeClr val="tx1"/>
          </a:solidFill>
        </p:spPr>
        <p:txBody>
          <a:bodyPr lIns="182880"/>
          <a:lstStyle>
            <a:lvl1pPr algn="l" defTabSz="914400" rtl="0" eaLnBrk="1" latinLnBrk="0" hangingPunct="1">
              <a:lnSpc>
                <a:spcPct val="90000"/>
              </a:lnSpc>
              <a:spcBef>
                <a:spcPct val="0"/>
              </a:spcBef>
              <a:buNone/>
              <a:defRPr sz="3200" kern="1200" baseline="0">
                <a:solidFill>
                  <a:schemeClr val="tx1"/>
                </a:solidFill>
                <a:latin typeface="Aaux ProThin" panose="00000400000000000000"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Aaux ProThin" panose="00000400000000000000" pitchFamily="2" charset="0"/>
                <a:ea typeface="+mj-ea"/>
                <a:cs typeface="+mj-cs"/>
              </a:rPr>
              <a:t>SUCCESSES</a:t>
            </a:r>
            <a:endParaRPr kumimoji="0" lang="en-US" sz="2800" b="0" i="0" u="none" strike="noStrike" kern="1200" cap="none" spc="0" normalizeH="0" baseline="0" noProof="0" dirty="0">
              <a:ln>
                <a:noFill/>
              </a:ln>
              <a:solidFill>
                <a:prstClr val="white"/>
              </a:solidFill>
              <a:effectLst/>
              <a:uLnTx/>
              <a:uFillTx/>
              <a:latin typeface="Aaux ProThin" panose="00000400000000000000" pitchFamily="2" charset="0"/>
              <a:ea typeface="+mj-ea"/>
              <a:cs typeface="+mj-cs"/>
            </a:endParaRPr>
          </a:p>
        </p:txBody>
      </p:sp>
    </p:spTree>
    <p:extLst>
      <p:ext uri="{BB962C8B-B14F-4D97-AF65-F5344CB8AC3E}">
        <p14:creationId xmlns:p14="http://schemas.microsoft.com/office/powerpoint/2010/main" val="2778289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6700" y="1999546"/>
            <a:ext cx="5092700" cy="3816429"/>
          </a:xfrm>
          <a:prstGeom prst="rect">
            <a:avLst/>
          </a:prstGeom>
        </p:spPr>
        <p:txBody>
          <a:bodyPr wrap="square">
            <a:spAutoFit/>
          </a:bodyPr>
          <a:lstStyle/>
          <a:p>
            <a:pPr marL="114300" lvl="0">
              <a:buSzPct val="100000"/>
            </a:pPr>
            <a:r>
              <a:rPr lang="en-US" sz="3200" dirty="0" smtClean="0">
                <a:latin typeface="+mj-lt"/>
              </a:rPr>
              <a:t>KEY AUDIENCES</a:t>
            </a:r>
          </a:p>
          <a:p>
            <a:pPr marL="914400" lvl="1" indent="-342900">
              <a:buSzPct val="100000"/>
              <a:buFont typeface="Arial" panose="020B0604020202020204" pitchFamily="34" charset="0"/>
              <a:buChar char="•"/>
            </a:pPr>
            <a:r>
              <a:rPr lang="en-US" sz="3200" dirty="0" smtClean="0">
                <a:latin typeface="+mj-lt"/>
              </a:rPr>
              <a:t>Authorizers </a:t>
            </a:r>
            <a:endParaRPr lang="en-US" sz="3200" dirty="0">
              <a:latin typeface="+mj-lt"/>
            </a:endParaRPr>
          </a:p>
          <a:p>
            <a:pPr marL="914400" lvl="1" indent="-342900">
              <a:buSzPct val="100000"/>
              <a:buFont typeface="Arial" panose="020B0604020202020204" pitchFamily="34" charset="0"/>
              <a:buChar char="•"/>
            </a:pPr>
            <a:r>
              <a:rPr lang="en-US" sz="3200" dirty="0" smtClean="0">
                <a:latin typeface="+mj-lt"/>
              </a:rPr>
              <a:t>Board Members</a:t>
            </a:r>
          </a:p>
          <a:p>
            <a:pPr marL="914400" lvl="1" indent="-342900">
              <a:buSzPct val="100000"/>
              <a:buFont typeface="Arial" panose="020B0604020202020204" pitchFamily="34" charset="0"/>
              <a:buChar char="•"/>
            </a:pPr>
            <a:r>
              <a:rPr lang="en-US" sz="3200" dirty="0" smtClean="0">
                <a:latin typeface="+mj-lt"/>
              </a:rPr>
              <a:t>Policymakers</a:t>
            </a:r>
          </a:p>
          <a:p>
            <a:pPr marL="914400" lvl="1" indent="-342900">
              <a:buSzPct val="100000"/>
              <a:buFont typeface="Arial" panose="020B0604020202020204" pitchFamily="34" charset="0"/>
              <a:buChar char="•"/>
            </a:pPr>
            <a:r>
              <a:rPr lang="en-US" sz="3200" dirty="0">
                <a:latin typeface="+mj-lt"/>
              </a:rPr>
              <a:t>Families </a:t>
            </a:r>
          </a:p>
          <a:p>
            <a:pPr marL="914400" lvl="1" indent="-342900">
              <a:buSzPct val="100000"/>
              <a:buFont typeface="Arial" panose="020B0604020202020204" pitchFamily="34" charset="0"/>
              <a:buChar char="•"/>
            </a:pPr>
            <a:r>
              <a:rPr lang="en-US" sz="3200" dirty="0" smtClean="0">
                <a:latin typeface="+mj-lt"/>
              </a:rPr>
              <a:t>Students</a:t>
            </a:r>
          </a:p>
          <a:p>
            <a:pPr marL="914400" lvl="1" indent="-342900">
              <a:buSzPct val="100000"/>
              <a:buFont typeface="Arial" panose="020B0604020202020204" pitchFamily="34" charset="0"/>
              <a:buChar char="•"/>
            </a:pPr>
            <a:r>
              <a:rPr lang="en-US" sz="3200" dirty="0" smtClean="0">
                <a:latin typeface="+mj-lt"/>
              </a:rPr>
              <a:t>School Staff</a:t>
            </a:r>
          </a:p>
          <a:p>
            <a:pPr marL="114300">
              <a:buSzPct val="100000"/>
            </a:pPr>
            <a:endParaRPr lang="en-US" dirty="0" smtClean="0"/>
          </a:p>
        </p:txBody>
      </p:sp>
      <p:sp>
        <p:nvSpPr>
          <p:cNvPr id="3" name="Subtitle 2"/>
          <p:cNvSpPr txBox="1">
            <a:spLocks/>
          </p:cNvSpPr>
          <p:nvPr/>
        </p:nvSpPr>
        <p:spPr>
          <a:xfrm>
            <a:off x="636228" y="1587834"/>
            <a:ext cx="2156848" cy="262589"/>
          </a:xfrm>
          <a:prstGeom prst="rect">
            <a:avLst/>
          </a:prstGeom>
          <a:solidFill>
            <a:schemeClr val="tx1"/>
          </a:solidFill>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bg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smtClean="0">
                <a:ln>
                  <a:noFill/>
                </a:ln>
                <a:solidFill>
                  <a:schemeClr val="bg1"/>
                </a:solidFill>
                <a:effectLst/>
                <a:uLnTx/>
                <a:uFillTx/>
                <a:latin typeface="Aaux ProRegular"/>
                <a:ea typeface="+mn-ea"/>
                <a:cs typeface="+mn-cs"/>
              </a:rPr>
              <a:t>ABOUT</a:t>
            </a:r>
            <a:r>
              <a:rPr kumimoji="0" lang="en-US" sz="1500" b="0" i="0" u="none" strike="noStrike" kern="1200" cap="none" spc="0" normalizeH="0" noProof="0" dirty="0" smtClean="0">
                <a:ln>
                  <a:noFill/>
                </a:ln>
                <a:solidFill>
                  <a:schemeClr val="bg1"/>
                </a:solidFill>
                <a:effectLst/>
                <a:uLnTx/>
                <a:uFillTx/>
                <a:latin typeface="Aaux ProRegular"/>
                <a:ea typeface="+mn-ea"/>
                <a:cs typeface="+mn-cs"/>
              </a:rPr>
              <a:t> THIS DOCUMENT</a:t>
            </a:r>
            <a:endParaRPr kumimoji="0" lang="en-US" sz="1500" b="0" i="0" u="none" strike="noStrike" kern="1200" cap="none" spc="0" normalizeH="0" baseline="0" noProof="0" dirty="0">
              <a:ln>
                <a:noFill/>
              </a:ln>
              <a:solidFill>
                <a:schemeClr val="bg1"/>
              </a:solidFill>
              <a:effectLst/>
              <a:uLnTx/>
              <a:uFillTx/>
              <a:latin typeface="Aaux ProRegular"/>
              <a:ea typeface="+mn-ea"/>
              <a:cs typeface="+mn-cs"/>
            </a:endParaRPr>
          </a:p>
        </p:txBody>
      </p:sp>
    </p:spTree>
    <p:extLst>
      <p:ext uri="{BB962C8B-B14F-4D97-AF65-F5344CB8AC3E}">
        <p14:creationId xmlns:p14="http://schemas.microsoft.com/office/powerpoint/2010/main" val="11702644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chorCtr="0"/>
          <a:lstStyle/>
          <a:p>
            <a:r>
              <a:rPr lang="en-US" dirty="0" smtClean="0"/>
              <a:t>REFERENCES</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2525874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7" name="think-cell Slide" r:id="rId5" imgW="395" imgH="394" progId="TCLayout.ActiveDocument.1">
                  <p:embed/>
                </p:oleObj>
              </mc:Choice>
              <mc:Fallback>
                <p:oleObj name="think-cell Slide" r:id="rId5" imgW="395" imgH="394"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400" dirty="0" smtClean="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SEL References</a:t>
            </a:r>
            <a:endParaRPr lang="en-US" dirty="0"/>
          </a:p>
        </p:txBody>
      </p:sp>
      <p:sp>
        <p:nvSpPr>
          <p:cNvPr id="3" name="Text Placeholder 2"/>
          <p:cNvSpPr>
            <a:spLocks noGrp="1"/>
          </p:cNvSpPr>
          <p:nvPr>
            <p:ph type="body" sz="quarter" idx="12"/>
          </p:nvPr>
        </p:nvSpPr>
        <p:spPr>
          <a:xfrm>
            <a:off x="171738" y="1211609"/>
            <a:ext cx="8800523" cy="4989917"/>
          </a:xfrm>
        </p:spPr>
        <p:txBody>
          <a:bodyPr/>
          <a:lstStyle/>
          <a:p>
            <a:pPr lvl="0"/>
            <a:r>
              <a:rPr lang="en-US" sz="1200" dirty="0"/>
              <a:t>Bavarian, N</a:t>
            </a:r>
            <a:r>
              <a:rPr lang="en-US" sz="1200" dirty="0" smtClean="0"/>
              <a:t>., et al. </a:t>
            </a:r>
            <a:r>
              <a:rPr lang="en-US" sz="1200" dirty="0"/>
              <a:t>(2013). Using social-emotional and character development to improve academic outcomes: a matched-pair, cluster-randomized controlled trial in low-income, urban schools. </a:t>
            </a:r>
            <a:r>
              <a:rPr lang="en-US" sz="1200" i="1" dirty="0"/>
              <a:t>The Journal of school health</a:t>
            </a:r>
            <a:r>
              <a:rPr lang="en-US" sz="1200" dirty="0"/>
              <a:t>, </a:t>
            </a:r>
            <a:r>
              <a:rPr lang="en-US" sz="1200" i="1" dirty="0"/>
              <a:t>83</a:t>
            </a:r>
            <a:r>
              <a:rPr lang="en-US" sz="1200" dirty="0"/>
              <a:t>(11), 771–779. </a:t>
            </a:r>
            <a:r>
              <a:rPr lang="en-US" sz="1200" dirty="0" smtClean="0"/>
              <a:t>doi:10.1111/josh.12093</a:t>
            </a:r>
          </a:p>
          <a:p>
            <a:r>
              <a:rPr lang="en-US" sz="1200" dirty="0" smtClean="0"/>
              <a:t>Blair</a:t>
            </a:r>
            <a:r>
              <a:rPr lang="en-US" sz="1200" dirty="0"/>
              <a:t>, C., &amp; </a:t>
            </a:r>
            <a:r>
              <a:rPr lang="en-US" sz="1200" dirty="0" err="1"/>
              <a:t>Razza</a:t>
            </a:r>
            <a:r>
              <a:rPr lang="en-US" sz="1200" dirty="0"/>
              <a:t>, R. P. (2007). Relating effortful control, executive function, and false belief understanding to emerging math and literacy ability in kindergarten. </a:t>
            </a:r>
            <a:r>
              <a:rPr lang="en-US" sz="1200" i="1" dirty="0"/>
              <a:t>Child Development, 78</a:t>
            </a:r>
            <a:r>
              <a:rPr lang="en-US" sz="1200" dirty="0"/>
              <a:t>(2), 647-663.</a:t>
            </a:r>
          </a:p>
          <a:p>
            <a:r>
              <a:rPr lang="en-US" sz="1200" dirty="0"/>
              <a:t>Bull, R., Espy, K. A., &amp; </a:t>
            </a:r>
            <a:r>
              <a:rPr lang="en-US" sz="1200" dirty="0" err="1"/>
              <a:t>Wiebe</a:t>
            </a:r>
            <a:r>
              <a:rPr lang="en-US" sz="1200" dirty="0"/>
              <a:t>, S. A. (2008). Short-term memory, working memory, and executive functioning in preschoolers: Longitudinal predictors of mathematical achievement at age 7 years. </a:t>
            </a:r>
            <a:r>
              <a:rPr lang="en-US" sz="1200" i="1" dirty="0"/>
              <a:t>Developmental Neuropsychology, 33</a:t>
            </a:r>
            <a:r>
              <a:rPr lang="en-US" sz="1200" dirty="0"/>
              <a:t>(3), 205-228. </a:t>
            </a:r>
          </a:p>
          <a:p>
            <a:r>
              <a:rPr lang="en-US" sz="1200" dirty="0" smtClean="0"/>
              <a:t>City Connects. (2016). City Connects Progress Report 2016. Chestnut Hill, MA: Trustees of Boston College. Retrieved from </a:t>
            </a:r>
            <a:r>
              <a:rPr lang="en-US" sz="1200" dirty="0">
                <a:hlinkClick r:id="rId7"/>
              </a:rPr>
              <a:t>https://www.bc.edu/content/dam/files/schools/lsoe/cityconnects/pdf/City%20Connects%20Progress%20Report%202016.pdf</a:t>
            </a:r>
            <a:endParaRPr lang="en-US" sz="1200" dirty="0" smtClean="0"/>
          </a:p>
          <a:p>
            <a:r>
              <a:rPr lang="en-US" sz="1200" dirty="0" err="1" smtClean="0"/>
              <a:t>Durlak</a:t>
            </a:r>
            <a:r>
              <a:rPr lang="en-US" sz="1200" dirty="0"/>
              <a:t>, J. A., </a:t>
            </a:r>
            <a:r>
              <a:rPr lang="en-US" sz="1200" dirty="0" err="1"/>
              <a:t>Weissberg</a:t>
            </a:r>
            <a:r>
              <a:rPr lang="en-US" sz="1200" dirty="0"/>
              <a:t>, R. P., </a:t>
            </a:r>
            <a:r>
              <a:rPr lang="en-US" sz="1200" dirty="0" err="1"/>
              <a:t>Dymnicki</a:t>
            </a:r>
            <a:r>
              <a:rPr lang="en-US" sz="1200" dirty="0"/>
              <a:t>, A. B., Taylor, R. D., &amp; </a:t>
            </a:r>
            <a:r>
              <a:rPr lang="en-US" sz="1200" dirty="0" err="1"/>
              <a:t>Schellinger</a:t>
            </a:r>
            <a:r>
              <a:rPr lang="en-US" sz="1200" dirty="0"/>
              <a:t>, K. B. (2011). The impact of enhancing students’ social and emotional learning: A </a:t>
            </a:r>
            <a:r>
              <a:rPr lang="en-US" sz="1200" dirty="0" err="1"/>
              <a:t>metaanalysis</a:t>
            </a:r>
            <a:r>
              <a:rPr lang="en-US" sz="1200" dirty="0"/>
              <a:t> of school-based universal interventions. </a:t>
            </a:r>
            <a:r>
              <a:rPr lang="en-US" sz="1200" i="1" dirty="0"/>
              <a:t>Child Development, 82</a:t>
            </a:r>
            <a:r>
              <a:rPr lang="en-US" sz="1200" dirty="0"/>
              <a:t>(1), 405-432. </a:t>
            </a:r>
          </a:p>
          <a:p>
            <a:r>
              <a:rPr lang="en-US" sz="1200" dirty="0"/>
              <a:t>Farrington, C.A., Roderick, M., </a:t>
            </a:r>
            <a:r>
              <a:rPr lang="en-US" sz="1200" dirty="0" err="1"/>
              <a:t>Allensworth</a:t>
            </a:r>
            <a:r>
              <a:rPr lang="en-US" sz="1200" dirty="0"/>
              <a:t>, E., Nagaoka, J., Keyes, T.S., Johnson, D.W., &amp; </a:t>
            </a:r>
            <a:r>
              <a:rPr lang="en-US" sz="1200" dirty="0" err="1"/>
              <a:t>Beechum</a:t>
            </a:r>
            <a:r>
              <a:rPr lang="en-US" sz="1200" dirty="0"/>
              <a:t>, N.O. (2012). </a:t>
            </a:r>
            <a:r>
              <a:rPr lang="en-US" sz="1200" i="1" dirty="0"/>
              <a:t>Teaching adolescents to become learners</a:t>
            </a:r>
            <a:r>
              <a:rPr lang="en-US" sz="1200" dirty="0"/>
              <a:t>. </a:t>
            </a:r>
            <a:r>
              <a:rPr lang="en-US" sz="1200" i="1" dirty="0"/>
              <a:t>The role of </a:t>
            </a:r>
            <a:r>
              <a:rPr lang="en-US" sz="1200" i="1" dirty="0" err="1"/>
              <a:t>noncognitive</a:t>
            </a:r>
            <a:r>
              <a:rPr lang="en-US" sz="1200" i="1" dirty="0"/>
              <a:t> factors in shaping school performance: A critical literature review.</a:t>
            </a:r>
            <a:r>
              <a:rPr lang="en-US" sz="1200" dirty="0"/>
              <a:t> Chicago: University of Chicago Consortium on Chicago School Research.</a:t>
            </a:r>
          </a:p>
          <a:p>
            <a:r>
              <a:rPr lang="en-US" sz="1200" dirty="0"/>
              <a:t>Greenberg, M. T., </a:t>
            </a:r>
            <a:r>
              <a:rPr lang="en-US" sz="1200" dirty="0" err="1"/>
              <a:t>Domitrovich</a:t>
            </a:r>
            <a:r>
              <a:rPr lang="en-US" sz="1200" dirty="0"/>
              <a:t>, C. E., </a:t>
            </a:r>
            <a:r>
              <a:rPr lang="en-US" sz="1200" dirty="0" err="1"/>
              <a:t>Weissberg</a:t>
            </a:r>
            <a:r>
              <a:rPr lang="en-US" sz="1200" dirty="0"/>
              <a:t>, R. P., &amp; </a:t>
            </a:r>
            <a:r>
              <a:rPr lang="en-US" sz="1200" dirty="0" err="1"/>
              <a:t>Durlak</a:t>
            </a:r>
            <a:r>
              <a:rPr lang="en-US" sz="1200" dirty="0"/>
              <a:t>, J. A. (2017). Social and emotional learning as a public health approach to education. </a:t>
            </a:r>
            <a:r>
              <a:rPr lang="en-US" sz="1200" i="1" dirty="0"/>
              <a:t>The Future of Children: Social and Emotional Learning Special Issue, 27</a:t>
            </a:r>
            <a:r>
              <a:rPr lang="en-US" sz="1200" dirty="0"/>
              <a:t>(1), 13-32.</a:t>
            </a:r>
          </a:p>
          <a:p>
            <a:r>
              <a:rPr lang="en-US" sz="1200" dirty="0"/>
              <a:t>Guerra, N. G., &amp; Bradshaw, C. P. (2008). Linking the prevention of problem behaviors and positive youth development: Core competencies for positive youth development and risk prevention. In N. G. Guerra &amp; C. P. Bradshaw (Eds.), </a:t>
            </a:r>
            <a:r>
              <a:rPr lang="en-US" sz="1200" i="1" dirty="0"/>
              <a:t>Core competencies to prevent problem behaviors and promote positive youth development. </a:t>
            </a:r>
            <a:r>
              <a:rPr lang="en-US" sz="1200" dirty="0"/>
              <a:t>New Directions for Child and Adolescent Development, 122, 1–17.</a:t>
            </a:r>
          </a:p>
          <a:p>
            <a:r>
              <a:rPr lang="en-US" sz="1200" dirty="0"/>
              <a:t>Hawkins, J. D., R. </a:t>
            </a:r>
            <a:r>
              <a:rPr lang="en-US" sz="1200" dirty="0" err="1"/>
              <a:t>Kosterman</a:t>
            </a:r>
            <a:r>
              <a:rPr lang="en-US" sz="1200" dirty="0"/>
              <a:t>, R. F. Catalano, K. G. Hill, and R. D. Abbott. (2008). Effects of social development intervention in childhood 15 years later. </a:t>
            </a:r>
            <a:r>
              <a:rPr lang="en-US" sz="1200" i="1" dirty="0"/>
              <a:t>Archives of Pediatrics and Adolescent Medicine, 162</a:t>
            </a:r>
            <a:r>
              <a:rPr lang="en-US" sz="1200" dirty="0"/>
              <a:t>(12), 1133–1141.</a:t>
            </a:r>
          </a:p>
          <a:p>
            <a:r>
              <a:rPr lang="en-US" sz="1200" dirty="0" err="1"/>
              <a:t>Howse</a:t>
            </a:r>
            <a:r>
              <a:rPr lang="en-US" sz="1200" dirty="0"/>
              <a:t>, R. B., Lange, G., </a:t>
            </a:r>
            <a:r>
              <a:rPr lang="en-US" sz="1200" dirty="0" err="1"/>
              <a:t>Farran</a:t>
            </a:r>
            <a:r>
              <a:rPr lang="en-US" sz="1200" dirty="0"/>
              <a:t>, D. C., &amp; Boyles, C. D. (2003) Motivation and self-regulation as predictors of achievement in economically disadvantaged young children. </a:t>
            </a:r>
            <a:r>
              <a:rPr lang="en-US" sz="1200" i="1" dirty="0"/>
              <a:t>The Journal of Experimental Education, 71</a:t>
            </a:r>
            <a:r>
              <a:rPr lang="en-US" sz="1200" dirty="0"/>
              <a:t>(2), 151-174.</a:t>
            </a:r>
          </a:p>
          <a:p>
            <a:endParaRPr lang="en-US" sz="1200" dirty="0"/>
          </a:p>
        </p:txBody>
      </p:sp>
      <p:sp>
        <p:nvSpPr>
          <p:cNvPr id="4" name="Footer Placeholder 3"/>
          <p:cNvSpPr>
            <a:spLocks noGrp="1"/>
          </p:cNvSpPr>
          <p:nvPr>
            <p:ph type="ftr" sz="quarter" idx="13"/>
          </p:nvPr>
        </p:nvSpPr>
        <p:spPr/>
        <p:txBody>
          <a:bodyPr/>
          <a:lstStyle/>
          <a:p>
            <a:r>
              <a:rPr lang="en-US" smtClean="0">
                <a:solidFill>
                  <a:srgbClr val="000000">
                    <a:tint val="75000"/>
                  </a:srgbClr>
                </a:solidFill>
              </a:rPr>
              <a:t> </a:t>
            </a:r>
            <a:endParaRPr lang="en-US" dirty="0">
              <a:solidFill>
                <a:srgbClr val="000000">
                  <a:tint val="75000"/>
                </a:srgbClr>
              </a:solidFill>
            </a:endParaRPr>
          </a:p>
        </p:txBody>
      </p:sp>
    </p:spTree>
    <p:extLst>
      <p:ext uri="{BB962C8B-B14F-4D97-AF65-F5344CB8AC3E}">
        <p14:creationId xmlns:p14="http://schemas.microsoft.com/office/powerpoint/2010/main" val="20472784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31" name="think-cell Slide" r:id="rId5" imgW="395" imgH="394" progId="TCLayout.ActiveDocument.1">
                  <p:embed/>
                </p:oleObj>
              </mc:Choice>
              <mc:Fallback>
                <p:oleObj name="think-cell Slide" r:id="rId5" imgW="395" imgH="394"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400" dirty="0" smtClean="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SEL References (contd.)</a:t>
            </a:r>
            <a:endParaRPr lang="en-US" dirty="0"/>
          </a:p>
        </p:txBody>
      </p:sp>
      <p:sp>
        <p:nvSpPr>
          <p:cNvPr id="3" name="Text Placeholder 2"/>
          <p:cNvSpPr>
            <a:spLocks noGrp="1"/>
          </p:cNvSpPr>
          <p:nvPr>
            <p:ph type="body" sz="quarter" idx="12"/>
          </p:nvPr>
        </p:nvSpPr>
        <p:spPr>
          <a:xfrm>
            <a:off x="158749" y="1211609"/>
            <a:ext cx="8800523" cy="4989917"/>
          </a:xfrm>
        </p:spPr>
        <p:txBody>
          <a:bodyPr/>
          <a:lstStyle/>
          <a:p>
            <a:r>
              <a:rPr lang="en-US" sz="1200" dirty="0"/>
              <a:t>Jones S. &amp; Kahn, J. (2017). The evidence base for how we learn: Supporting students’ social, emotional, and academic development. </a:t>
            </a:r>
            <a:r>
              <a:rPr lang="en-US" sz="1200" i="1" dirty="0"/>
              <a:t>Consensus Statements of Evidence from the Council of Distinguished Scientists</a:t>
            </a:r>
            <a:r>
              <a:rPr lang="en-US" sz="1200" dirty="0"/>
              <a:t>. Washington, DC: The Aspen Institute National Commission on Social, Emotional, and Academic Development. Retrieved from https://assets. aspeninstitute.org/content/uploads/2017/09/SEAD-ResearchBrief-9.12_updated-web.pdf</a:t>
            </a:r>
            <a:r>
              <a:rPr lang="en-US" sz="1200" dirty="0" smtClean="0"/>
              <a:t>.</a:t>
            </a:r>
          </a:p>
          <a:p>
            <a:r>
              <a:rPr lang="en-US" sz="1200" dirty="0" smtClean="0"/>
              <a:t>National </a:t>
            </a:r>
            <a:r>
              <a:rPr lang="en-US" sz="1200" dirty="0"/>
              <a:t>Commission on Social, Emotional, and Academic Development. (2019). </a:t>
            </a:r>
            <a:r>
              <a:rPr lang="en-US" sz="1200" i="1" dirty="0"/>
              <a:t>From a nation at risk to a nation at hope</a:t>
            </a:r>
            <a:r>
              <a:rPr lang="en-US" sz="1200" dirty="0"/>
              <a:t>. Washington, DC: The Aspen Institute National Commission on Social, Emotional, and Academic Development. Retrieved from </a:t>
            </a:r>
            <a:r>
              <a:rPr lang="en-US" sz="1200" u="sng" dirty="0">
                <a:hlinkClick r:id="rId7"/>
              </a:rPr>
              <a:t>http://nationathope.org/report-from-the-nation-download/</a:t>
            </a:r>
            <a:endParaRPr lang="en-US" sz="1200" dirty="0"/>
          </a:p>
          <a:p>
            <a:r>
              <a:rPr lang="en-US" sz="1200" dirty="0" err="1"/>
              <a:t>Sklad</a:t>
            </a:r>
            <a:r>
              <a:rPr lang="en-US" sz="1200" dirty="0"/>
              <a:t>, M., </a:t>
            </a:r>
            <a:r>
              <a:rPr lang="en-US" sz="1200" dirty="0" err="1"/>
              <a:t>Diekstra</a:t>
            </a:r>
            <a:r>
              <a:rPr lang="en-US" sz="1200" dirty="0"/>
              <a:t>, R., Ritter, M., and Ben, J. (2012). Effectiveness of school-based universal social, emotional, and behavioral programs: do they enhance students' development in the area of skill, behavior, and adjustment? </a:t>
            </a:r>
            <a:r>
              <a:rPr lang="en-US" sz="1200" i="1" dirty="0"/>
              <a:t>Psychology in the Schools, 49</a:t>
            </a:r>
            <a:r>
              <a:rPr lang="en-US" sz="1200" dirty="0"/>
              <a:t>, 892–909. </a:t>
            </a:r>
          </a:p>
          <a:p>
            <a:r>
              <a:rPr lang="en-US" sz="1200" dirty="0" err="1"/>
              <a:t>Masten</a:t>
            </a:r>
            <a:r>
              <a:rPr lang="en-US" sz="1200" dirty="0"/>
              <a:t>, A. S., &amp; </a:t>
            </a:r>
            <a:r>
              <a:rPr lang="en-US" sz="1200" dirty="0" err="1"/>
              <a:t>Coatsworth</a:t>
            </a:r>
            <a:r>
              <a:rPr lang="en-US" sz="1200" dirty="0"/>
              <a:t>, J. D. (1998). The development of competence in favorable and unfavorable environments: Lessons from research on successful children. </a:t>
            </a:r>
            <a:r>
              <a:rPr lang="en-US" sz="1200" i="1" dirty="0"/>
              <a:t>American Psychologist, 53</a:t>
            </a:r>
            <a:r>
              <a:rPr lang="en-US" sz="1200" dirty="0"/>
              <a:t>, 205-220.</a:t>
            </a:r>
          </a:p>
          <a:p>
            <a:r>
              <a:rPr lang="en-US" sz="1200" dirty="0" err="1"/>
              <a:t>Schonfeld</a:t>
            </a:r>
            <a:r>
              <a:rPr lang="en-US" sz="1200" dirty="0"/>
              <a:t>, D. J., Adams, R. E., </a:t>
            </a:r>
            <a:r>
              <a:rPr lang="en-US" sz="1200" dirty="0" err="1"/>
              <a:t>Fredstrom</a:t>
            </a:r>
            <a:r>
              <a:rPr lang="en-US" sz="1200" dirty="0"/>
              <a:t>, B. K., </a:t>
            </a:r>
            <a:r>
              <a:rPr lang="en-US" sz="1200" dirty="0" err="1"/>
              <a:t>Weissberg</a:t>
            </a:r>
            <a:r>
              <a:rPr lang="en-US" sz="1200" dirty="0"/>
              <a:t>, R. P., Gilman, R., </a:t>
            </a:r>
            <a:r>
              <a:rPr lang="en-US" sz="1200" dirty="0" err="1"/>
              <a:t>Voyce</a:t>
            </a:r>
            <a:r>
              <a:rPr lang="en-US" sz="1200" dirty="0"/>
              <a:t>, C., </a:t>
            </a:r>
            <a:r>
              <a:rPr lang="en-US" sz="1200" dirty="0" smtClean="0"/>
              <a:t>Tomlin, R., &amp; </a:t>
            </a:r>
            <a:r>
              <a:rPr lang="en-US" sz="1200" dirty="0" err="1"/>
              <a:t>Speese-Linehan</a:t>
            </a:r>
            <a:r>
              <a:rPr lang="en-US" sz="1200" dirty="0"/>
              <a:t>, D. (2015). Cluster-randomized trial demonstrating impact on academic achievement of elementary social-emotional learning. </a:t>
            </a:r>
            <a:r>
              <a:rPr lang="en-US" sz="1200" i="1" dirty="0"/>
              <a:t>School Psychology Quarterly,30</a:t>
            </a:r>
            <a:r>
              <a:rPr lang="en-US" sz="1200" dirty="0"/>
              <a:t>(3), 406-420. doi:10.1037/spq0000099</a:t>
            </a:r>
            <a:endParaRPr lang="en-US" sz="1200" dirty="0" smtClean="0"/>
          </a:p>
          <a:p>
            <a:r>
              <a:rPr lang="en-US" sz="1200" dirty="0" smtClean="0"/>
              <a:t>Stafford-</a:t>
            </a:r>
            <a:r>
              <a:rPr lang="en-US" sz="1200" dirty="0" err="1" smtClean="0"/>
              <a:t>Brizard</a:t>
            </a:r>
            <a:r>
              <a:rPr lang="en-US" sz="1200" dirty="0"/>
              <a:t>, K. B. 2016. </a:t>
            </a:r>
            <a:r>
              <a:rPr lang="en-US" sz="1200" i="1" dirty="0"/>
              <a:t>Building blocks for learning: A framework for comprehensive student development.</a:t>
            </a:r>
            <a:r>
              <a:rPr lang="en-US" sz="1200" dirty="0"/>
              <a:t> Turnaround for Children. Retrieved at http://www.turnaroundusa.org/wp-content/uploads/2016/03/Turnaround-for-Children-Building-Blocks-for-Learningx-2.pdf</a:t>
            </a:r>
          </a:p>
          <a:p>
            <a:r>
              <a:rPr lang="en-US" sz="1200" dirty="0"/>
              <a:t>Taylor, R. D., </a:t>
            </a:r>
            <a:r>
              <a:rPr lang="en-US" sz="1200" dirty="0" err="1"/>
              <a:t>Oberle</a:t>
            </a:r>
            <a:r>
              <a:rPr lang="en-US" sz="1200" dirty="0"/>
              <a:t>, E., </a:t>
            </a:r>
            <a:r>
              <a:rPr lang="en-US" sz="1200" dirty="0" err="1"/>
              <a:t>Durlak</a:t>
            </a:r>
            <a:r>
              <a:rPr lang="en-US" sz="1200" dirty="0"/>
              <a:t>, J. A., and </a:t>
            </a:r>
            <a:r>
              <a:rPr lang="en-US" sz="1200" dirty="0" err="1"/>
              <a:t>Weissberg</a:t>
            </a:r>
            <a:r>
              <a:rPr lang="en-US" sz="1200" dirty="0"/>
              <a:t>, R. P. (2017). Promoting positive youth development through school-based social and emotional learning interventions: A meta-analysis of follow-up effects. </a:t>
            </a:r>
            <a:r>
              <a:rPr lang="en-US" sz="1200" i="1" dirty="0"/>
              <a:t>Child Development, 88</a:t>
            </a:r>
            <a:r>
              <a:rPr lang="en-US" sz="1200" dirty="0"/>
              <a:t>(4), 1156-1171.</a:t>
            </a:r>
          </a:p>
          <a:p>
            <a:r>
              <a:rPr lang="en-US" sz="1200" dirty="0"/>
              <a:t>Yeager, D. S. (2017). Social and emotional learning programs for adolescents. </a:t>
            </a:r>
            <a:r>
              <a:rPr lang="en-US" sz="1200" i="1" dirty="0"/>
              <a:t>The Future of Children: Social and Emotional Learning Special Issue, 27</a:t>
            </a:r>
            <a:r>
              <a:rPr lang="en-US" sz="1200" dirty="0"/>
              <a:t>(1), 73-94.</a:t>
            </a:r>
          </a:p>
          <a:p>
            <a:endParaRPr lang="en-US" sz="1200" dirty="0"/>
          </a:p>
          <a:p>
            <a:endParaRPr lang="en-US" sz="1200" dirty="0"/>
          </a:p>
        </p:txBody>
      </p:sp>
      <p:sp>
        <p:nvSpPr>
          <p:cNvPr id="4" name="Footer Placeholder 3"/>
          <p:cNvSpPr>
            <a:spLocks noGrp="1"/>
          </p:cNvSpPr>
          <p:nvPr>
            <p:ph type="ftr" sz="quarter" idx="13"/>
          </p:nvPr>
        </p:nvSpPr>
        <p:spPr/>
        <p:txBody>
          <a:bodyPr/>
          <a:lstStyle/>
          <a:p>
            <a:r>
              <a:rPr lang="en-US" smtClean="0">
                <a:solidFill>
                  <a:srgbClr val="000000">
                    <a:tint val="75000"/>
                  </a:srgbClr>
                </a:solidFill>
              </a:rPr>
              <a:t> </a:t>
            </a:r>
            <a:endParaRPr lang="en-US" dirty="0">
              <a:solidFill>
                <a:srgbClr val="000000">
                  <a:tint val="75000"/>
                </a:srgbClr>
              </a:solidFill>
            </a:endParaRPr>
          </a:p>
        </p:txBody>
      </p:sp>
    </p:spTree>
    <p:extLst>
      <p:ext uri="{BB962C8B-B14F-4D97-AF65-F5344CB8AC3E}">
        <p14:creationId xmlns:p14="http://schemas.microsoft.com/office/powerpoint/2010/main" val="21472870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56" name="think-cell Slide" r:id="rId5" imgW="395" imgH="394" progId="TCLayout.ActiveDocument.1">
                  <p:embed/>
                </p:oleObj>
              </mc:Choice>
              <mc:Fallback>
                <p:oleObj name="think-cell Slide" r:id="rId5" imgW="395" imgH="394"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400" dirty="0" smtClean="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Applied Learning References</a:t>
            </a:r>
            <a:endParaRPr lang="en-US" dirty="0"/>
          </a:p>
        </p:txBody>
      </p:sp>
      <p:sp>
        <p:nvSpPr>
          <p:cNvPr id="3" name="Text Placeholder 2"/>
          <p:cNvSpPr>
            <a:spLocks noGrp="1"/>
          </p:cNvSpPr>
          <p:nvPr>
            <p:ph type="body" sz="quarter" idx="12"/>
          </p:nvPr>
        </p:nvSpPr>
        <p:spPr>
          <a:xfrm>
            <a:off x="226289" y="1252653"/>
            <a:ext cx="8575965" cy="4559300"/>
          </a:xfrm>
        </p:spPr>
        <p:txBody>
          <a:bodyPr/>
          <a:lstStyle/>
          <a:p>
            <a:r>
              <a:rPr lang="en-US" sz="1200" dirty="0"/>
              <a:t>Berger, A. et al. (2013). Early college, early success: Early college high school initiative impact study. Washington, DC: American Institutes for Research. Retrieved from </a:t>
            </a:r>
            <a:r>
              <a:rPr lang="en-US" sz="1200" u="sng" dirty="0">
                <a:hlinkClick r:id="rId7"/>
              </a:rPr>
              <a:t>https://</a:t>
            </a:r>
            <a:r>
              <a:rPr lang="en-US" sz="1200" u="sng" dirty="0" smtClean="0">
                <a:hlinkClick r:id="rId7"/>
              </a:rPr>
              <a:t>www.air.org/sites/default/files/downloads/report/ECHSI_Impact_Study_Report_Final1_0.pdf</a:t>
            </a:r>
            <a:endParaRPr lang="en-US" sz="1200" u="sng" dirty="0" smtClean="0"/>
          </a:p>
          <a:p>
            <a:r>
              <a:rPr lang="en-US" sz="1200" dirty="0"/>
              <a:t>Castellano, M., </a:t>
            </a:r>
            <a:r>
              <a:rPr lang="en-US" sz="1200" dirty="0" err="1"/>
              <a:t>Sundell</a:t>
            </a:r>
            <a:r>
              <a:rPr lang="en-US" sz="1200" dirty="0"/>
              <a:t>, K., Overman, L. T., &amp; </a:t>
            </a:r>
            <a:r>
              <a:rPr lang="en-US" sz="1200" dirty="0" err="1"/>
              <a:t>Aliaga</a:t>
            </a:r>
            <a:r>
              <a:rPr lang="en-US" sz="1200" dirty="0"/>
              <a:t>, O. A. (2012). Do Career and Technical Education Programs of Study Improve Student Achievement? Preliminary Analyses from a Rigorous Longitudinal Study. International Journal of Educational Reform,21(2), 98-118. doi:10.1177/105678791202100202</a:t>
            </a:r>
          </a:p>
          <a:p>
            <a:r>
              <a:rPr lang="en-US" sz="1200" dirty="0"/>
              <a:t>Dayton, C., Hester, C. H., &amp; Stern, D. (2011). </a:t>
            </a:r>
            <a:r>
              <a:rPr lang="en-US" sz="1200" i="1" dirty="0"/>
              <a:t>Profile of California Partnership Academies 2009-10</a:t>
            </a:r>
            <a:r>
              <a:rPr lang="en-US" sz="1200" dirty="0"/>
              <a:t>. College &amp; Career Academy Support Network, University of California, Berkeley. Retrieved from </a:t>
            </a:r>
            <a:r>
              <a:rPr lang="en-US" sz="1200" u="sng" dirty="0">
                <a:hlinkClick r:id="rId8"/>
              </a:rPr>
              <a:t>https://www.cde.ca.gov/ci/gs/hs/documents/cpareport2010.pdf</a:t>
            </a:r>
            <a:endParaRPr lang="en-US" sz="1200" dirty="0"/>
          </a:p>
          <a:p>
            <a:r>
              <a:rPr lang="en-US" sz="1200" dirty="0"/>
              <a:t>Dougherty, S. M. (2015). The effect of career and technical education on human capital accumulation: Causal evidence from Massachusetts. Storrs, CT: </a:t>
            </a:r>
            <a:r>
              <a:rPr lang="en-US" sz="1200" dirty="0" err="1"/>
              <a:t>Neag</a:t>
            </a:r>
            <a:r>
              <a:rPr lang="en-US" sz="1200" dirty="0"/>
              <a:t> School of Education, University of Connecticut.</a:t>
            </a:r>
          </a:p>
          <a:p>
            <a:r>
              <a:rPr lang="en-US" sz="1200" dirty="0" err="1"/>
              <a:t>Kemple</a:t>
            </a:r>
            <a:r>
              <a:rPr lang="en-US" sz="1200" dirty="0"/>
              <a:t>, J, J. (2008). Career academies: Long-term impacts on labor market outcomes, educational attainment, and transitions to adulthood. New York: MDRC</a:t>
            </a:r>
            <a:r>
              <a:rPr lang="en-US" sz="1200" dirty="0" smtClean="0"/>
              <a:t>.</a:t>
            </a:r>
          </a:p>
          <a:p>
            <a:r>
              <a:rPr lang="en-US" sz="1200" dirty="0"/>
              <a:t>Neild, R. C., </a:t>
            </a:r>
            <a:r>
              <a:rPr lang="en-US" sz="1200" dirty="0" err="1"/>
              <a:t>Boccanfuso</a:t>
            </a:r>
            <a:r>
              <a:rPr lang="en-US" sz="1200" dirty="0"/>
              <a:t>, C., &amp; Byrnes, V. (2015). Academic Impacts of Career and Technical Schools. </a:t>
            </a:r>
            <a:r>
              <a:rPr lang="en-US" sz="1200" i="1" dirty="0"/>
              <a:t>Career and Technical Education Research</a:t>
            </a:r>
            <a:r>
              <a:rPr lang="en-US" sz="1200" dirty="0"/>
              <a:t>,40(1), 28-47. doi:10.5328/cter40.1.28</a:t>
            </a:r>
          </a:p>
          <a:p>
            <a:r>
              <a:rPr lang="en-US" sz="1200" dirty="0"/>
              <a:t>Stern, D. (2016). What’s in a pathway? Evidence indicates that integrated college and career pathways provide more benefit for students. Retrieved from </a:t>
            </a:r>
            <a:r>
              <a:rPr lang="en-US" sz="1200" u="sng" dirty="0">
                <a:hlinkClick r:id="rId9"/>
              </a:rPr>
              <a:t>https://casn.berkeley.edu/wp-content/uploads/resource_files/Whats_in_a_pathway_10-31-16.pdf</a:t>
            </a:r>
            <a:endParaRPr lang="en-US" sz="1200" dirty="0"/>
          </a:p>
          <a:p>
            <a:r>
              <a:rPr lang="en-US" sz="1200" dirty="0"/>
              <a:t>U.S. Department of Education,  Institute of Education Sciences, National Center for Education Evaluation and Regional Assistance, What Works Clearinghouse. (2017). </a:t>
            </a:r>
            <a:r>
              <a:rPr lang="en-US" sz="1200" i="1" dirty="0"/>
              <a:t>Dual Enrollment Programs</a:t>
            </a:r>
            <a:r>
              <a:rPr lang="en-US" sz="1200" dirty="0"/>
              <a:t>(Rep.). Retrieved </a:t>
            </a:r>
            <a:r>
              <a:rPr lang="en-US" sz="1200" u="sng" dirty="0">
                <a:hlinkClick r:id="rId10"/>
              </a:rPr>
              <a:t>https://ies.ed.gov/ncee/wwc/</a:t>
            </a:r>
            <a:br>
              <a:rPr lang="en-US" sz="1200" u="sng" dirty="0">
                <a:hlinkClick r:id="rId10"/>
              </a:rPr>
            </a:br>
            <a:r>
              <a:rPr lang="en-US" sz="1200" u="sng" dirty="0">
                <a:hlinkClick r:id="rId10"/>
              </a:rPr>
              <a:t>Docs/</a:t>
            </a:r>
            <a:r>
              <a:rPr lang="en-US" sz="1200" u="sng" dirty="0" err="1">
                <a:hlinkClick r:id="rId10"/>
              </a:rPr>
              <a:t>InterventionReports</a:t>
            </a:r>
            <a:r>
              <a:rPr lang="en-US" sz="1200" u="sng" dirty="0">
                <a:hlinkClick r:id="rId10"/>
              </a:rPr>
              <a:t>/wwc_dual_enrollment_022817.pdf</a:t>
            </a:r>
            <a:endParaRPr lang="en-US" sz="1200" dirty="0"/>
          </a:p>
          <a:p>
            <a:endParaRPr lang="en-US" sz="1200" dirty="0"/>
          </a:p>
        </p:txBody>
      </p:sp>
      <p:sp>
        <p:nvSpPr>
          <p:cNvPr id="4" name="Footer Placeholder 3"/>
          <p:cNvSpPr>
            <a:spLocks noGrp="1"/>
          </p:cNvSpPr>
          <p:nvPr>
            <p:ph type="ftr" sz="quarter" idx="13"/>
          </p:nvPr>
        </p:nvSpPr>
        <p:spPr/>
        <p:txBody>
          <a:bodyPr/>
          <a:lstStyle/>
          <a:p>
            <a:r>
              <a:rPr lang="en-US" smtClean="0">
                <a:solidFill>
                  <a:srgbClr val="000000">
                    <a:tint val="75000"/>
                  </a:srgbClr>
                </a:solidFill>
              </a:rPr>
              <a:t> </a:t>
            </a:r>
            <a:endParaRPr lang="en-US" dirty="0">
              <a:solidFill>
                <a:srgbClr val="000000">
                  <a:tint val="75000"/>
                </a:srgbClr>
              </a:solidFill>
            </a:endParaRPr>
          </a:p>
        </p:txBody>
      </p:sp>
    </p:spTree>
    <p:extLst>
      <p:ext uri="{BB962C8B-B14F-4D97-AF65-F5344CB8AC3E}">
        <p14:creationId xmlns:p14="http://schemas.microsoft.com/office/powerpoint/2010/main" val="18389317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79" name="think-cell Slide" r:id="rId5" imgW="395" imgH="394" progId="TCLayout.ActiveDocument.1">
                  <p:embed/>
                </p:oleObj>
              </mc:Choice>
              <mc:Fallback>
                <p:oleObj name="think-cell Slide" r:id="rId5" imgW="395" imgH="394"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endParaRPr lang="en-US" sz="2400" dirty="0" smtClean="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Applied Learning References (contd.)</a:t>
            </a:r>
            <a:endParaRPr lang="en-US" dirty="0"/>
          </a:p>
        </p:txBody>
      </p:sp>
      <p:sp>
        <p:nvSpPr>
          <p:cNvPr id="3" name="Text Placeholder 2"/>
          <p:cNvSpPr>
            <a:spLocks noGrp="1"/>
          </p:cNvSpPr>
          <p:nvPr>
            <p:ph type="body" sz="quarter" idx="12"/>
          </p:nvPr>
        </p:nvSpPr>
        <p:spPr>
          <a:xfrm>
            <a:off x="226289" y="1252653"/>
            <a:ext cx="8575965" cy="4559300"/>
          </a:xfrm>
        </p:spPr>
        <p:txBody>
          <a:bodyPr/>
          <a:lstStyle/>
          <a:p>
            <a:r>
              <a:rPr lang="en-US" sz="1200" dirty="0" smtClean="0"/>
              <a:t>U.S</a:t>
            </a:r>
            <a:r>
              <a:rPr lang="en-US" sz="1200" dirty="0"/>
              <a:t>. Department of Education, Office of Planning, Evaluation and Policy Development, Policy and Program Studies Service. (2014). National assessment of career and technical education: Final report to congress. Washington, DC.</a:t>
            </a:r>
          </a:p>
          <a:p>
            <a:r>
              <a:rPr lang="en-US" sz="1200" dirty="0"/>
              <a:t>U.S. Department of Labor, U.S. Department of Commerce, U.S. Department of Education, and U.S. Department of Health and Human Services. 2014. What works in job training: A synthesis of the evidence. Retrieved from </a:t>
            </a:r>
            <a:r>
              <a:rPr lang="en-US" sz="1200" u="sng" dirty="0">
                <a:hlinkClick r:id="rId7"/>
              </a:rPr>
              <a:t>https://www.dol.gov/asp/evaluation/jdt/jdt.pdf</a:t>
            </a:r>
            <a:endParaRPr lang="en-US" sz="1200" dirty="0"/>
          </a:p>
          <a:p>
            <a:r>
              <a:rPr lang="en-US" sz="1200" dirty="0"/>
              <a:t>Warner, M., </a:t>
            </a:r>
            <a:r>
              <a:rPr lang="en-US" sz="1200" dirty="0" err="1"/>
              <a:t>Caspary</a:t>
            </a:r>
            <a:r>
              <a:rPr lang="en-US" sz="1200" dirty="0"/>
              <a:t>, K., </a:t>
            </a:r>
            <a:r>
              <a:rPr lang="en-US" sz="1200" dirty="0" err="1"/>
              <a:t>Arshan</a:t>
            </a:r>
            <a:r>
              <a:rPr lang="en-US" sz="1200" dirty="0"/>
              <a:t>, N., </a:t>
            </a:r>
            <a:r>
              <a:rPr lang="en-US" sz="1200" dirty="0" err="1"/>
              <a:t>Stites</a:t>
            </a:r>
            <a:r>
              <a:rPr lang="en-US" sz="1200" dirty="0"/>
              <a:t>, R., Padilla, C., Park, C., Patel, D., Wolf, B., </a:t>
            </a:r>
            <a:r>
              <a:rPr lang="en-US" sz="1200" dirty="0" err="1"/>
              <a:t>Astudillo</a:t>
            </a:r>
            <a:r>
              <a:rPr lang="en-US" sz="1200" dirty="0"/>
              <a:t>, S., </a:t>
            </a:r>
            <a:r>
              <a:rPr lang="en-US" sz="1200" dirty="0" err="1"/>
              <a:t>Harless</a:t>
            </a:r>
            <a:r>
              <a:rPr lang="en-US" sz="1200" dirty="0"/>
              <a:t>, E., </a:t>
            </a:r>
            <a:r>
              <a:rPr lang="en-US" sz="1200" dirty="0" err="1"/>
              <a:t>Ammah-Tagoe</a:t>
            </a:r>
            <a:r>
              <a:rPr lang="en-US" sz="1200" dirty="0"/>
              <a:t>, N., McCracken, M. &amp; Adelman, N. SRI International. (2015). </a:t>
            </a:r>
            <a:r>
              <a:rPr lang="en-US" sz="1200" i="1" dirty="0"/>
              <a:t>Taking stock of the California Linked Learning District Initiative.</a:t>
            </a:r>
            <a:r>
              <a:rPr lang="en-US" sz="1200" dirty="0"/>
              <a:t> </a:t>
            </a:r>
            <a:r>
              <a:rPr lang="en-US" sz="1200" i="1" dirty="0"/>
              <a:t>Sixth-year evaluation report executive summary.</a:t>
            </a:r>
            <a:r>
              <a:rPr lang="en-US" sz="1200" dirty="0"/>
              <a:t> Menlo Park, CA: SRI International</a:t>
            </a:r>
            <a:r>
              <a:rPr lang="en-US" sz="1200" dirty="0" smtClean="0"/>
              <a:t>.</a:t>
            </a:r>
          </a:p>
          <a:p>
            <a:endParaRPr lang="en-US" sz="1200" dirty="0"/>
          </a:p>
          <a:p>
            <a:endParaRPr lang="en-US" sz="1200" dirty="0"/>
          </a:p>
        </p:txBody>
      </p:sp>
      <p:sp>
        <p:nvSpPr>
          <p:cNvPr id="4" name="Footer Placeholder 3"/>
          <p:cNvSpPr>
            <a:spLocks noGrp="1"/>
          </p:cNvSpPr>
          <p:nvPr>
            <p:ph type="ftr" sz="quarter" idx="13"/>
          </p:nvPr>
        </p:nvSpPr>
        <p:spPr/>
        <p:txBody>
          <a:bodyPr/>
          <a:lstStyle/>
          <a:p>
            <a:r>
              <a:rPr lang="en-US" smtClean="0">
                <a:solidFill>
                  <a:srgbClr val="000000">
                    <a:tint val="75000"/>
                  </a:srgbClr>
                </a:solidFill>
              </a:rPr>
              <a:t> </a:t>
            </a:r>
            <a:endParaRPr lang="en-US" dirty="0">
              <a:solidFill>
                <a:srgbClr val="000000">
                  <a:tint val="75000"/>
                </a:srgbClr>
              </a:solidFill>
            </a:endParaRPr>
          </a:p>
        </p:txBody>
      </p:sp>
    </p:spTree>
    <p:extLst>
      <p:ext uri="{BB962C8B-B14F-4D97-AF65-F5344CB8AC3E}">
        <p14:creationId xmlns:p14="http://schemas.microsoft.com/office/powerpoint/2010/main" val="25867872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04" name="think-cell Slide" r:id="rId5" imgW="395" imgH="394" progId="TCLayout.ActiveDocument.1">
                  <p:embed/>
                </p:oleObj>
              </mc:Choice>
              <mc:Fallback>
                <p:oleObj name="think-cell Slide" r:id="rId5" imgW="395" imgH="394"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0" y="0"/>
            <a:ext cx="158750" cy="1587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400" dirty="0" smtClean="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smtClean="0"/>
              <a:t>IEP and Personalized Learning Plan References</a:t>
            </a:r>
            <a:endParaRPr lang="en-US" dirty="0"/>
          </a:p>
        </p:txBody>
      </p:sp>
      <p:sp>
        <p:nvSpPr>
          <p:cNvPr id="3" name="Text Placeholder 2"/>
          <p:cNvSpPr>
            <a:spLocks noGrp="1"/>
          </p:cNvSpPr>
          <p:nvPr>
            <p:ph type="body" sz="quarter" idx="12"/>
          </p:nvPr>
        </p:nvSpPr>
        <p:spPr>
          <a:xfrm>
            <a:off x="158749" y="1138770"/>
            <a:ext cx="8881555" cy="4559300"/>
          </a:xfrm>
        </p:spPr>
        <p:txBody>
          <a:bodyPr>
            <a:normAutofit fontScale="92500" lnSpcReduction="10000"/>
          </a:bodyPr>
          <a:lstStyle/>
          <a:p>
            <a:r>
              <a:rPr lang="en-US" sz="1200" dirty="0"/>
              <a:t>Connecticut Parent Advocacy Center. (2006). Aligning the IEP and academic content standards to improve academic achievement. Niantic, CT: Connecticut Parent Advocacy Center. Retrieved from </a:t>
            </a:r>
            <a:r>
              <a:rPr lang="en-US" sz="1200" u="sng" dirty="0">
                <a:hlinkClick r:id="rId7"/>
              </a:rPr>
              <a:t>http://www.cpacinc.org/materials-publications/programming-and-placement/aligning-the-iep-and-academic-content-standards-to-improve-academic-achievement</a:t>
            </a:r>
            <a:r>
              <a:rPr lang="en-US" sz="1200" u="sng" dirty="0" smtClean="0">
                <a:hlinkClick r:id="rId7"/>
              </a:rPr>
              <a:t>/</a:t>
            </a:r>
            <a:endParaRPr lang="en-US" sz="1200" u="sng" dirty="0" smtClean="0"/>
          </a:p>
          <a:p>
            <a:r>
              <a:rPr lang="en-US" sz="1200" dirty="0"/>
              <a:t>Golden, J. </a:t>
            </a:r>
            <a:r>
              <a:rPr lang="en-US" sz="1200" dirty="0" smtClean="0"/>
              <a:t>N. </a:t>
            </a:r>
            <a:r>
              <a:rPr lang="en-US" sz="1200" dirty="0"/>
              <a:t>(</a:t>
            </a:r>
            <a:r>
              <a:rPr lang="en-US" sz="1200" dirty="0" smtClean="0"/>
              <a:t>2019). </a:t>
            </a:r>
            <a:r>
              <a:rPr lang="en-US" sz="1200" i="1" dirty="0"/>
              <a:t>The Story Of Perkins Bass Elementary In Englewood, The Little School That Did</a:t>
            </a:r>
            <a:r>
              <a:rPr lang="en-US" sz="1200" dirty="0"/>
              <a:t>. Retrieved from </a:t>
            </a:r>
            <a:r>
              <a:rPr lang="en-US" sz="1200" u="sng" dirty="0">
                <a:hlinkClick r:id="rId8"/>
              </a:rPr>
              <a:t>https://</a:t>
            </a:r>
            <a:r>
              <a:rPr lang="en-US" sz="1200" u="sng" dirty="0" smtClean="0">
                <a:hlinkClick r:id="rId8"/>
              </a:rPr>
              <a:t>blockclubchicago.org/2019/06/07/the-story-of-perkins-bass-elementary-in-englewood-the-little-school-that-did</a:t>
            </a:r>
            <a:r>
              <a:rPr lang="en-US" sz="1200" u="sng" dirty="0">
                <a:hlinkClick r:id="rId8"/>
              </a:rPr>
              <a:t>/</a:t>
            </a:r>
            <a:br>
              <a:rPr lang="en-US" sz="1200" u="sng" dirty="0">
                <a:hlinkClick r:id="rId8"/>
              </a:rPr>
            </a:br>
            <a:r>
              <a:rPr lang="en-US" sz="1200" u="sng" dirty="0">
                <a:hlinkClick r:id="rId8"/>
              </a:rPr>
              <a:t>?</a:t>
            </a:r>
            <a:r>
              <a:rPr lang="en-US" sz="1900" u="sng" dirty="0" err="1" smtClean="0">
                <a:hlinkClick r:id="rId8"/>
              </a:rPr>
              <a:t>mc_cid</a:t>
            </a:r>
            <a:r>
              <a:rPr lang="en-US" sz="1900" u="sng" dirty="0" smtClean="0">
                <a:hlinkClick r:id="rId8"/>
              </a:rPr>
              <a:t>=280d86ecde&amp;mc_eid=907734bd90</a:t>
            </a:r>
            <a:endParaRPr lang="en-US" sz="1200" dirty="0"/>
          </a:p>
          <a:p>
            <a:r>
              <a:rPr lang="en-US" sz="1200" dirty="0"/>
              <a:t>National Center for Learning Disabilities. (2019). </a:t>
            </a:r>
            <a:r>
              <a:rPr lang="en-US" sz="1200" i="1" dirty="0"/>
              <a:t>The state of LD: Supporting academic success. Washington, DC: National Center for Learning Disabilities</a:t>
            </a:r>
            <a:r>
              <a:rPr lang="en-US" sz="1200" dirty="0"/>
              <a:t>. Retrieved from </a:t>
            </a:r>
            <a:r>
              <a:rPr lang="en-US" sz="1200" u="sng" dirty="0">
                <a:hlinkClick r:id="rId9"/>
              </a:rPr>
              <a:t>https://www.ncld.org/supporting-academic-success</a:t>
            </a:r>
            <a:endParaRPr lang="en-US" sz="1200" dirty="0"/>
          </a:p>
          <a:p>
            <a:r>
              <a:rPr lang="en-US" sz="1200" dirty="0"/>
              <a:t>Scruggs, T. E., </a:t>
            </a:r>
            <a:r>
              <a:rPr lang="en-US" sz="1200" dirty="0" err="1"/>
              <a:t>Mastropieri</a:t>
            </a:r>
            <a:r>
              <a:rPr lang="en-US" sz="1200" dirty="0"/>
              <a:t>, M. A., Berkeley, S., &amp; </a:t>
            </a:r>
            <a:r>
              <a:rPr lang="en-US" sz="1200" dirty="0" err="1"/>
              <a:t>Graetz</a:t>
            </a:r>
            <a:r>
              <a:rPr lang="en-US" sz="1200" dirty="0"/>
              <a:t>, J. E. (2009). Do special education interventions improve learning of secondary content? A meta-analysis. </a:t>
            </a:r>
            <a:r>
              <a:rPr lang="en-US" sz="1200" i="1" dirty="0"/>
              <a:t>Remedial &amp; Special Education, 31</a:t>
            </a:r>
            <a:r>
              <a:rPr lang="en-US" sz="1200" dirty="0"/>
              <a:t>(6), 437-449.</a:t>
            </a:r>
          </a:p>
          <a:p>
            <a:r>
              <a:rPr lang="en-US" sz="1200" dirty="0"/>
              <a:t>Solberg, V. S., Wills, J., &amp; Larson, M. (2013). Policy Brief: Using individualized learning plans to produce college and career ready high school graduates. Washington, DC: National Collaborative on Workforce and Disability for Youth, Institute for Educational Leadership.  Retrieved from </a:t>
            </a:r>
            <a:r>
              <a:rPr lang="en-US" sz="1200" u="sng" dirty="0">
                <a:hlinkClick r:id="rId10"/>
              </a:rPr>
              <a:t>http://www.ncwd-youth.info/wp-content/uploads/2016/11/PolicyBrief_issue_6.pdf</a:t>
            </a:r>
            <a:endParaRPr lang="en-US" sz="1200" dirty="0"/>
          </a:p>
          <a:p>
            <a:r>
              <a:rPr lang="en-US" sz="1200" dirty="0"/>
              <a:t>Solberg, V.S., Wills, J., Redmond, K., and </a:t>
            </a:r>
            <a:r>
              <a:rPr lang="en-US" sz="1200" dirty="0" err="1"/>
              <a:t>Skaff</a:t>
            </a:r>
            <a:r>
              <a:rPr lang="en-US" sz="1200" dirty="0"/>
              <a:t>, L. (2014). </a:t>
            </a:r>
            <a:r>
              <a:rPr lang="en-US" sz="1200" i="1" dirty="0"/>
              <a:t>Use of Individualized Learning Plans as a Promising Practice for Driving College and Career Readiness Efforts: Findings and Recommendations from a Multi-Method, Multi-Study Effort.</a:t>
            </a:r>
            <a:r>
              <a:rPr lang="en-US" sz="1200" dirty="0"/>
              <a:t> Washington, DC: National Collaborative on Workforce and Disability for Youth, Institute for Educational </a:t>
            </a:r>
            <a:r>
              <a:rPr lang="en-US" sz="1200" dirty="0" smtClean="0"/>
              <a:t>Leadership</a:t>
            </a:r>
          </a:p>
          <a:p>
            <a:r>
              <a:rPr lang="en-US" sz="1200" dirty="0"/>
              <a:t>Steiner, </a:t>
            </a:r>
            <a:r>
              <a:rPr lang="en-US" sz="1200" dirty="0" smtClean="0"/>
              <a:t>E. </a:t>
            </a:r>
            <a:r>
              <a:rPr lang="en-US" sz="1200" dirty="0"/>
              <a:t>D., </a:t>
            </a:r>
            <a:r>
              <a:rPr lang="en-US" sz="1200" dirty="0" smtClean="0"/>
              <a:t>Hamilton, L.S., </a:t>
            </a:r>
            <a:r>
              <a:rPr lang="en-US" sz="1200" dirty="0" err="1" smtClean="0"/>
              <a:t>Peet</a:t>
            </a:r>
            <a:r>
              <a:rPr lang="en-US" sz="1200" dirty="0"/>
              <a:t>, </a:t>
            </a:r>
            <a:r>
              <a:rPr lang="en-US" sz="1200" dirty="0" smtClean="0"/>
              <a:t>E.D., and Pane, J.F. (2015). </a:t>
            </a:r>
            <a:r>
              <a:rPr lang="en-US" sz="1200" i="1" dirty="0"/>
              <a:t>Continued Progress: Promising Evidence on Personalized </a:t>
            </a:r>
            <a:r>
              <a:rPr lang="en-US" sz="1200" i="1" dirty="0" smtClean="0"/>
              <a:t>Learning</a:t>
            </a:r>
            <a:r>
              <a:rPr lang="en-US" sz="1200" dirty="0" smtClean="0"/>
              <a:t>. </a:t>
            </a:r>
            <a:r>
              <a:rPr lang="en-US" sz="1200" dirty="0"/>
              <a:t>Santa Monica, CA: RAND Corporation, </a:t>
            </a:r>
            <a:r>
              <a:rPr lang="en-US" sz="1200" dirty="0" smtClean="0"/>
              <a:t>Retrieved from </a:t>
            </a:r>
            <a:r>
              <a:rPr lang="en-US" sz="1200" u="sng" dirty="0" smtClean="0">
                <a:hlinkClick r:id="rId11"/>
              </a:rPr>
              <a:t>https</a:t>
            </a:r>
            <a:r>
              <a:rPr lang="en-US" sz="1200" u="sng" dirty="0">
                <a:hlinkClick r:id="rId11"/>
              </a:rPr>
              <a:t>://www.rand.org/pubs/research_reports/RR1365z2.html</a:t>
            </a:r>
            <a:r>
              <a:rPr lang="en-US" sz="1200" dirty="0" smtClean="0"/>
              <a:t>.</a:t>
            </a:r>
            <a:endParaRPr lang="en-US" sz="1200" dirty="0"/>
          </a:p>
          <a:p>
            <a:r>
              <a:rPr lang="en-US" sz="1200" dirty="0"/>
              <a:t>U.S. Department of Education, Office of Elementary and Secondary Education, Office of Special Education and Rehabilitative Services. (2015). </a:t>
            </a:r>
            <a:r>
              <a:rPr lang="en-US" sz="1200" i="1" dirty="0"/>
              <a:t>Improving the academic achievement of the disadvantaged; Assistance to states for the education of children with disabilities</a:t>
            </a:r>
            <a:r>
              <a:rPr lang="en-US" sz="1200" dirty="0"/>
              <a:t>. Retrieved from </a:t>
            </a:r>
            <a:r>
              <a:rPr lang="en-US" sz="1200" u="sng" dirty="0">
                <a:hlinkClick r:id="rId12"/>
              </a:rPr>
              <a:t>https://www.federalregister.gov/documents/2015/08/21/2015-20736/improving-the-academic-achievement-of-the-disadvantaged-assistance-to-states-for-the-education-of</a:t>
            </a:r>
            <a:endParaRPr lang="en-US" sz="1200" dirty="0"/>
          </a:p>
          <a:p>
            <a:r>
              <a:rPr lang="en-US" sz="1200" dirty="0"/>
              <a:t>U.S. Department of Education, Office of Planning, Evaluation, and Policy Development, Policy and Program Studies Service. (2017). Issue brief: Personalized Learning Plans. Retrieved from </a:t>
            </a:r>
            <a:r>
              <a:rPr lang="en-US" sz="1200" u="sng" dirty="0">
                <a:hlinkClick r:id="rId13"/>
              </a:rPr>
              <a:t>https://www2.ed.gov/rschstat/eval/high-school/personalized-learning-plans.pdf</a:t>
            </a:r>
            <a:endParaRPr lang="en-US" sz="1200" dirty="0"/>
          </a:p>
          <a:p>
            <a:endParaRPr lang="en-US" sz="1200" dirty="0"/>
          </a:p>
        </p:txBody>
      </p:sp>
      <p:sp>
        <p:nvSpPr>
          <p:cNvPr id="4" name="Footer Placeholder 3"/>
          <p:cNvSpPr>
            <a:spLocks noGrp="1"/>
          </p:cNvSpPr>
          <p:nvPr>
            <p:ph type="ftr" sz="quarter" idx="13"/>
          </p:nvPr>
        </p:nvSpPr>
        <p:spPr/>
        <p:txBody>
          <a:bodyPr/>
          <a:lstStyle/>
          <a:p>
            <a:r>
              <a:rPr lang="en-US" smtClean="0">
                <a:solidFill>
                  <a:srgbClr val="000000">
                    <a:tint val="75000"/>
                  </a:srgbClr>
                </a:solidFill>
              </a:rPr>
              <a:t> </a:t>
            </a:r>
            <a:endParaRPr lang="en-US" dirty="0">
              <a:solidFill>
                <a:srgbClr val="000000">
                  <a:tint val="75000"/>
                </a:srgbClr>
              </a:solidFill>
            </a:endParaRPr>
          </a:p>
        </p:txBody>
      </p:sp>
    </p:spTree>
    <p:extLst>
      <p:ext uri="{BB962C8B-B14F-4D97-AF65-F5344CB8AC3E}">
        <p14:creationId xmlns:p14="http://schemas.microsoft.com/office/powerpoint/2010/main" val="1809561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4055" y="1983158"/>
            <a:ext cx="6325829" cy="4093428"/>
          </a:xfrm>
          <a:prstGeom prst="rect">
            <a:avLst/>
          </a:prstGeom>
        </p:spPr>
        <p:txBody>
          <a:bodyPr wrap="square">
            <a:spAutoFit/>
          </a:bodyPr>
          <a:lstStyle/>
          <a:p>
            <a:r>
              <a:rPr lang="en-US" sz="2400" dirty="0" smtClean="0">
                <a:latin typeface="+mj-lt"/>
              </a:rPr>
              <a:t>Inclusive of students’ abilities to read, write, do mathematics and science, draw on lessons from history and civics, active ingredients are components of a school program which help directly in achieving a school’s student performance objectives. They are as a result co-academic in nature and include work with opportunity youth, high intensity special education services, social &amp; emotional learning, health services, and social services.</a:t>
            </a:r>
          </a:p>
          <a:p>
            <a:pPr lvl="0"/>
            <a:endParaRPr lang="en-US" sz="2000" dirty="0"/>
          </a:p>
        </p:txBody>
      </p:sp>
      <p:sp>
        <p:nvSpPr>
          <p:cNvPr id="8" name="Subtitle 2"/>
          <p:cNvSpPr txBox="1">
            <a:spLocks/>
          </p:cNvSpPr>
          <p:nvPr/>
        </p:nvSpPr>
        <p:spPr>
          <a:xfrm>
            <a:off x="636228" y="1587834"/>
            <a:ext cx="1109445" cy="262589"/>
          </a:xfrm>
          <a:prstGeom prst="rect">
            <a:avLst/>
          </a:prstGeom>
          <a:solidFill>
            <a:schemeClr val="tx1"/>
          </a:solidFill>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bg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smtClean="0">
                <a:ln>
                  <a:noFill/>
                </a:ln>
                <a:solidFill>
                  <a:schemeClr val="bg1"/>
                </a:solidFill>
                <a:effectLst/>
                <a:uLnTx/>
                <a:uFillTx/>
                <a:latin typeface="Aaux ProRegular"/>
                <a:ea typeface="+mn-ea"/>
                <a:cs typeface="+mn-cs"/>
              </a:rPr>
              <a:t>DEFINITION</a:t>
            </a:r>
            <a:endParaRPr kumimoji="0" lang="en-US" sz="1500" b="0" i="0" u="none" strike="noStrike" kern="1200" cap="none" spc="0" normalizeH="0" baseline="0" noProof="0" dirty="0">
              <a:ln>
                <a:noFill/>
              </a:ln>
              <a:solidFill>
                <a:schemeClr val="bg1"/>
              </a:solidFill>
              <a:effectLst/>
              <a:uLnTx/>
              <a:uFillTx/>
              <a:latin typeface="Aaux ProRegular"/>
              <a:ea typeface="+mn-ea"/>
              <a:cs typeface="+mn-cs"/>
            </a:endParaRPr>
          </a:p>
        </p:txBody>
      </p:sp>
    </p:spTree>
    <p:extLst>
      <p:ext uri="{BB962C8B-B14F-4D97-AF65-F5344CB8AC3E}">
        <p14:creationId xmlns:p14="http://schemas.microsoft.com/office/powerpoint/2010/main" val="277600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2536825"/>
            <a:ext cx="7886700" cy="2085975"/>
          </a:xfrm>
        </p:spPr>
        <p:txBody>
          <a:bodyPr/>
          <a:lstStyle/>
          <a:p>
            <a:pPr marL="0" indent="0">
              <a:buNone/>
            </a:pPr>
            <a:r>
              <a:rPr lang="en-US" dirty="0"/>
              <a:t>Academic, social, emotional, and behavioral learning are tied </a:t>
            </a:r>
            <a:r>
              <a:rPr lang="en-US" dirty="0" smtClean="0"/>
              <a:t>together. </a:t>
            </a:r>
            <a:r>
              <a:rPr lang="en-US" dirty="0"/>
              <a:t>S</a:t>
            </a:r>
            <a:r>
              <a:rPr lang="en-US" dirty="0" smtClean="0"/>
              <a:t>chools </a:t>
            </a:r>
            <a:r>
              <a:rPr lang="en-US" dirty="0"/>
              <a:t>can better serve students academically when they also implement and capture progress on “Active Ingredients,” or co-academic measures of success. </a:t>
            </a:r>
          </a:p>
          <a:p>
            <a:endParaRPr lang="en-US" dirty="0"/>
          </a:p>
        </p:txBody>
      </p:sp>
      <p:sp>
        <p:nvSpPr>
          <p:cNvPr id="4" name="Subtitle 2"/>
          <p:cNvSpPr txBox="1">
            <a:spLocks/>
          </p:cNvSpPr>
          <p:nvPr/>
        </p:nvSpPr>
        <p:spPr>
          <a:xfrm>
            <a:off x="636228" y="1587834"/>
            <a:ext cx="1471246" cy="284509"/>
          </a:xfrm>
          <a:prstGeom prst="rect">
            <a:avLst/>
          </a:prstGeom>
          <a:solidFill>
            <a:schemeClr val="tx1"/>
          </a:solidFill>
        </p:spPr>
        <p:txBody>
          <a:bodyPr>
            <a:normAutofit fontScale="92500"/>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bg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smtClean="0">
                <a:ln>
                  <a:noFill/>
                </a:ln>
                <a:solidFill>
                  <a:schemeClr val="bg1"/>
                </a:solidFill>
                <a:effectLst/>
                <a:uLnTx/>
                <a:uFillTx/>
                <a:latin typeface="Aaux ProRegular"/>
                <a:ea typeface="+mn-ea"/>
                <a:cs typeface="+mn-cs"/>
              </a:rPr>
              <a:t>CORE MESSAGE</a:t>
            </a:r>
            <a:endParaRPr kumimoji="0" lang="en-US" sz="1500" b="0" i="0" u="none" strike="noStrike" kern="1200" cap="none" spc="0" normalizeH="0" baseline="0" noProof="0" dirty="0">
              <a:ln>
                <a:noFill/>
              </a:ln>
              <a:solidFill>
                <a:schemeClr val="bg1"/>
              </a:solidFill>
              <a:effectLst/>
              <a:uLnTx/>
              <a:uFillTx/>
              <a:latin typeface="Aaux ProRegular"/>
              <a:ea typeface="+mn-ea"/>
              <a:cs typeface="+mn-cs"/>
            </a:endParaRPr>
          </a:p>
        </p:txBody>
      </p:sp>
    </p:spTree>
    <p:extLst>
      <p:ext uri="{BB962C8B-B14F-4D97-AF65-F5344CB8AC3E}">
        <p14:creationId xmlns:p14="http://schemas.microsoft.com/office/powerpoint/2010/main" val="3538868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8772" y="1991003"/>
            <a:ext cx="6680200" cy="3600986"/>
          </a:xfrm>
          <a:prstGeom prst="rect">
            <a:avLst/>
          </a:prstGeom>
        </p:spPr>
        <p:txBody>
          <a:bodyPr wrap="square">
            <a:spAutoFit/>
          </a:bodyPr>
          <a:lstStyle/>
          <a:p>
            <a:pPr marL="114300">
              <a:buSzPct val="100000"/>
            </a:pPr>
            <a:r>
              <a:rPr lang="en-US" sz="3200" dirty="0" smtClean="0">
                <a:latin typeface="+mj-lt"/>
              </a:rPr>
              <a:t>OTHER MESSAGES</a:t>
            </a:r>
          </a:p>
          <a:p>
            <a:pPr marL="914400" lvl="1" indent="-342900">
              <a:buSzPct val="100000"/>
              <a:buFont typeface="Arial" panose="020B0604020202020204" pitchFamily="34" charset="0"/>
              <a:buChar char="•"/>
            </a:pPr>
            <a:r>
              <a:rPr lang="en-US" sz="2800" dirty="0" smtClean="0">
                <a:latin typeface="+mj-lt"/>
              </a:rPr>
              <a:t>Links </a:t>
            </a:r>
            <a:r>
              <a:rPr lang="en-US" sz="2800" dirty="0">
                <a:latin typeface="+mj-lt"/>
              </a:rPr>
              <a:t>to improved academic outcomes</a:t>
            </a:r>
          </a:p>
          <a:p>
            <a:pPr marL="914400" lvl="1" indent="-342900">
              <a:buSzPct val="100000"/>
              <a:buFont typeface="Arial" panose="020B0604020202020204" pitchFamily="34" charset="0"/>
              <a:buChar char="•"/>
            </a:pPr>
            <a:r>
              <a:rPr lang="en-US" sz="2800" dirty="0" smtClean="0">
                <a:latin typeface="+mj-lt"/>
              </a:rPr>
              <a:t>Links to improved employment and long-term financial outcomes</a:t>
            </a:r>
          </a:p>
          <a:p>
            <a:pPr marL="914400" lvl="1" indent="-342900">
              <a:buSzPct val="100000"/>
              <a:buFont typeface="Arial" panose="020B0604020202020204" pitchFamily="34" charset="0"/>
              <a:buChar char="•"/>
            </a:pPr>
            <a:r>
              <a:rPr lang="en-US" sz="2800" dirty="0">
                <a:latin typeface="+mj-lt"/>
              </a:rPr>
              <a:t>Opportunity to increase equity</a:t>
            </a:r>
          </a:p>
          <a:p>
            <a:pPr marL="914400" lvl="1" indent="-342900">
              <a:buSzPct val="100000"/>
              <a:buFont typeface="Arial" panose="020B0604020202020204" pitchFamily="34" charset="0"/>
              <a:buChar char="•"/>
            </a:pPr>
            <a:r>
              <a:rPr lang="en-US" sz="2800" dirty="0" smtClean="0">
                <a:latin typeface="+mj-lt"/>
              </a:rPr>
              <a:t>Opportunity </a:t>
            </a:r>
            <a:r>
              <a:rPr lang="en-US" sz="2800" dirty="0">
                <a:latin typeface="+mj-lt"/>
              </a:rPr>
              <a:t>for school to demonstrate impact of all elements of Theory of Action</a:t>
            </a:r>
          </a:p>
        </p:txBody>
      </p:sp>
      <p:sp>
        <p:nvSpPr>
          <p:cNvPr id="3" name="Subtitle 2"/>
          <p:cNvSpPr txBox="1">
            <a:spLocks/>
          </p:cNvSpPr>
          <p:nvPr/>
        </p:nvSpPr>
        <p:spPr>
          <a:xfrm>
            <a:off x="636228" y="1587834"/>
            <a:ext cx="2156848" cy="262589"/>
          </a:xfrm>
          <a:prstGeom prst="rect">
            <a:avLst/>
          </a:prstGeom>
          <a:solidFill>
            <a:schemeClr val="tx1"/>
          </a:solidFill>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bg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smtClean="0">
                <a:ln>
                  <a:noFill/>
                </a:ln>
                <a:solidFill>
                  <a:schemeClr val="bg1"/>
                </a:solidFill>
                <a:effectLst/>
                <a:uLnTx/>
                <a:uFillTx/>
                <a:latin typeface="Aaux ProRegular"/>
                <a:ea typeface="+mn-ea"/>
                <a:cs typeface="+mn-cs"/>
              </a:rPr>
              <a:t>ABOUT</a:t>
            </a:r>
            <a:r>
              <a:rPr kumimoji="0" lang="en-US" sz="1500" b="0" i="0" u="none" strike="noStrike" kern="1200" cap="none" spc="0" normalizeH="0" noProof="0" dirty="0" smtClean="0">
                <a:ln>
                  <a:noFill/>
                </a:ln>
                <a:solidFill>
                  <a:schemeClr val="bg1"/>
                </a:solidFill>
                <a:effectLst/>
                <a:uLnTx/>
                <a:uFillTx/>
                <a:latin typeface="Aaux ProRegular"/>
                <a:ea typeface="+mn-ea"/>
                <a:cs typeface="+mn-cs"/>
              </a:rPr>
              <a:t> THIS DOCUMENT</a:t>
            </a:r>
            <a:endParaRPr kumimoji="0" lang="en-US" sz="1500" b="0" i="0" u="none" strike="noStrike" kern="1200" cap="none" spc="0" normalizeH="0" baseline="0" noProof="0" dirty="0">
              <a:ln>
                <a:noFill/>
              </a:ln>
              <a:solidFill>
                <a:schemeClr val="bg1"/>
              </a:solidFill>
              <a:effectLst/>
              <a:uLnTx/>
              <a:uFillTx/>
              <a:latin typeface="Aaux ProRegular"/>
              <a:ea typeface="+mn-ea"/>
              <a:cs typeface="+mn-cs"/>
            </a:endParaRPr>
          </a:p>
        </p:txBody>
      </p:sp>
    </p:spTree>
    <p:extLst>
      <p:ext uri="{BB962C8B-B14F-4D97-AF65-F5344CB8AC3E}">
        <p14:creationId xmlns:p14="http://schemas.microsoft.com/office/powerpoint/2010/main" val="3391264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2146" y="1982690"/>
            <a:ext cx="7055889" cy="4031873"/>
          </a:xfrm>
          <a:prstGeom prst="rect">
            <a:avLst/>
          </a:prstGeom>
        </p:spPr>
        <p:txBody>
          <a:bodyPr wrap="square">
            <a:spAutoFit/>
          </a:bodyPr>
          <a:lstStyle/>
          <a:p>
            <a:pPr marL="114300">
              <a:buSzPct val="100000"/>
            </a:pPr>
            <a:r>
              <a:rPr lang="en-US" sz="3200" dirty="0" smtClean="0">
                <a:latin typeface="+mj-lt"/>
              </a:rPr>
              <a:t>COMMUNICATION &amp; MESSAGING TOOLS</a:t>
            </a:r>
          </a:p>
          <a:p>
            <a:pPr marL="914400" lvl="1" indent="-342900">
              <a:buSzPct val="100000"/>
              <a:buFont typeface="Arial" panose="020B0604020202020204" pitchFamily="34" charset="0"/>
              <a:buChar char="•"/>
            </a:pPr>
            <a:r>
              <a:rPr lang="en-US" sz="2800" dirty="0" smtClean="0">
                <a:latin typeface="+mj-lt"/>
              </a:rPr>
              <a:t>Stakeholder Understanding Rubric</a:t>
            </a:r>
          </a:p>
          <a:p>
            <a:pPr marL="914400" lvl="1" indent="-342900">
              <a:buSzPct val="100000"/>
              <a:buFont typeface="Arial" panose="020B0604020202020204" pitchFamily="34" charset="0"/>
              <a:buChar char="•"/>
            </a:pPr>
            <a:r>
              <a:rPr lang="en-US" sz="2800" dirty="0" smtClean="0">
                <a:latin typeface="+mj-lt"/>
              </a:rPr>
              <a:t>Messaging Deck</a:t>
            </a:r>
          </a:p>
          <a:p>
            <a:pPr marL="1371600" lvl="2" indent="-342900">
              <a:buSzPct val="100000"/>
              <a:buFont typeface="Arial" panose="020B0604020202020204" pitchFamily="34" charset="0"/>
              <a:buChar char="•"/>
            </a:pPr>
            <a:r>
              <a:rPr lang="en-US" sz="2800" dirty="0" smtClean="0">
                <a:latin typeface="+mj-lt"/>
              </a:rPr>
              <a:t>Definitions</a:t>
            </a:r>
          </a:p>
          <a:p>
            <a:pPr marL="1371600" lvl="2" indent="-342900">
              <a:buSzPct val="100000"/>
              <a:buFont typeface="Arial" panose="020B0604020202020204" pitchFamily="34" charset="0"/>
              <a:buChar char="•"/>
            </a:pPr>
            <a:r>
              <a:rPr lang="en-US" sz="2800" dirty="0" smtClean="0">
                <a:latin typeface="+mj-lt"/>
              </a:rPr>
              <a:t>Examples</a:t>
            </a:r>
          </a:p>
          <a:p>
            <a:pPr marL="1371600" lvl="2" indent="-342900">
              <a:buSzPct val="100000"/>
              <a:buFont typeface="Arial" panose="020B0604020202020204" pitchFamily="34" charset="0"/>
              <a:buChar char="•"/>
            </a:pPr>
            <a:r>
              <a:rPr lang="en-US" sz="2800" dirty="0" smtClean="0">
                <a:latin typeface="+mj-lt"/>
              </a:rPr>
              <a:t>References</a:t>
            </a:r>
          </a:p>
          <a:p>
            <a:pPr marL="914400" lvl="1" indent="-342900">
              <a:buSzPct val="100000"/>
              <a:buFont typeface="Arial" panose="020B0604020202020204" pitchFamily="34" charset="0"/>
              <a:buChar char="•"/>
            </a:pPr>
            <a:r>
              <a:rPr lang="en-US" sz="2800" dirty="0" smtClean="0">
                <a:latin typeface="+mj-lt"/>
              </a:rPr>
              <a:t>Posters</a:t>
            </a:r>
          </a:p>
          <a:p>
            <a:pPr marL="914400" lvl="1" indent="-342900">
              <a:buSzPct val="100000"/>
              <a:buFont typeface="Arial" panose="020B0604020202020204" pitchFamily="34" charset="0"/>
              <a:buChar char="•"/>
            </a:pPr>
            <a:r>
              <a:rPr lang="en-US" sz="2800" dirty="0" smtClean="0">
                <a:latin typeface="+mj-lt"/>
              </a:rPr>
              <a:t>Pins</a:t>
            </a:r>
          </a:p>
          <a:p>
            <a:pPr marL="914400" lvl="1" indent="-342900">
              <a:buSzPct val="100000"/>
              <a:buFont typeface="Arial" panose="020B0604020202020204" pitchFamily="34" charset="0"/>
              <a:buChar char="•"/>
            </a:pPr>
            <a:endParaRPr lang="en-US" sz="2800" dirty="0">
              <a:latin typeface="+mj-lt"/>
            </a:endParaRPr>
          </a:p>
        </p:txBody>
      </p:sp>
      <p:sp>
        <p:nvSpPr>
          <p:cNvPr id="3" name="Subtitle 2"/>
          <p:cNvSpPr txBox="1">
            <a:spLocks/>
          </p:cNvSpPr>
          <p:nvPr/>
        </p:nvSpPr>
        <p:spPr>
          <a:xfrm>
            <a:off x="636228" y="1587834"/>
            <a:ext cx="2156848" cy="262589"/>
          </a:xfrm>
          <a:prstGeom prst="rect">
            <a:avLst/>
          </a:prstGeom>
          <a:solidFill>
            <a:schemeClr val="tx1"/>
          </a:solidFill>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bg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200" cap="none" spc="0" normalizeH="0" baseline="0" noProof="0" dirty="0" smtClean="0">
                <a:ln>
                  <a:noFill/>
                </a:ln>
                <a:solidFill>
                  <a:schemeClr val="bg1"/>
                </a:solidFill>
                <a:effectLst/>
                <a:uLnTx/>
                <a:uFillTx/>
                <a:latin typeface="Aaux ProRegular"/>
                <a:ea typeface="+mn-ea"/>
                <a:cs typeface="+mn-cs"/>
              </a:rPr>
              <a:t>ABOUT</a:t>
            </a:r>
            <a:r>
              <a:rPr kumimoji="0" lang="en-US" sz="1500" b="0" i="0" u="none" strike="noStrike" kern="1200" cap="none" spc="0" normalizeH="0" noProof="0" dirty="0" smtClean="0">
                <a:ln>
                  <a:noFill/>
                </a:ln>
                <a:solidFill>
                  <a:schemeClr val="bg1"/>
                </a:solidFill>
                <a:effectLst/>
                <a:uLnTx/>
                <a:uFillTx/>
                <a:latin typeface="Aaux ProRegular"/>
                <a:ea typeface="+mn-ea"/>
                <a:cs typeface="+mn-cs"/>
              </a:rPr>
              <a:t> THIS DOCUMENT</a:t>
            </a:r>
            <a:endParaRPr kumimoji="0" lang="en-US" sz="1500" b="0" i="0" u="none" strike="noStrike" kern="1200" cap="none" spc="0" normalizeH="0" baseline="0" noProof="0" dirty="0">
              <a:ln>
                <a:noFill/>
              </a:ln>
              <a:solidFill>
                <a:schemeClr val="bg1"/>
              </a:solidFill>
              <a:effectLst/>
              <a:uLnTx/>
              <a:uFillTx/>
              <a:latin typeface="Aaux ProRegular"/>
              <a:ea typeface="+mn-ea"/>
              <a:cs typeface="+mn-cs"/>
            </a:endParaRPr>
          </a:p>
        </p:txBody>
      </p:sp>
    </p:spTree>
    <p:extLst>
      <p:ext uri="{BB962C8B-B14F-4D97-AF65-F5344CB8AC3E}">
        <p14:creationId xmlns:p14="http://schemas.microsoft.com/office/powerpoint/2010/main" val="572541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46667" y="1699332"/>
            <a:ext cx="7789333" cy="5158668"/>
          </a:xfrm>
          <a:prstGeom prst="rect">
            <a:avLst/>
          </a:prstGeom>
        </p:spPr>
      </p:pic>
    </p:spTree>
    <p:extLst>
      <p:ext uri="{BB962C8B-B14F-4D97-AF65-F5344CB8AC3E}">
        <p14:creationId xmlns:p14="http://schemas.microsoft.com/office/powerpoint/2010/main" val="6001822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iZwdhj_fQwB22ha90S2Su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nzPdsW_z4Jj8TklI2as.Q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nzPdsW_z4Jj8TklI2as.Q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Sm1taVKVWHJoUsWJ7YkuK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Sm1taVKVWHJoUsWJ7YkuKQ"/>
</p:tagLst>
</file>

<file path=ppt/theme/theme1.xml><?xml version="1.0" encoding="utf-8"?>
<a:theme xmlns:a="http://schemas.openxmlformats.org/drawingml/2006/main" name="Office Theme">
  <a:themeElements>
    <a:clrScheme name="More Great Seats">
      <a:dk1>
        <a:sysClr val="windowText" lastClr="000000"/>
      </a:dk1>
      <a:lt1>
        <a:sysClr val="window" lastClr="FFFFFF"/>
      </a:lt1>
      <a:dk2>
        <a:srgbClr val="AEABAB"/>
      </a:dk2>
      <a:lt2>
        <a:srgbClr val="FFFFFF"/>
      </a:lt2>
      <a:accent1>
        <a:srgbClr val="8F08B1"/>
      </a:accent1>
      <a:accent2>
        <a:srgbClr val="F2049F"/>
      </a:accent2>
      <a:accent3>
        <a:srgbClr val="04C3D8"/>
      </a:accent3>
      <a:accent4>
        <a:srgbClr val="F29F04"/>
      </a:accent4>
      <a:accent5>
        <a:srgbClr val="0497F2"/>
      </a:accent5>
      <a:accent6>
        <a:srgbClr val="3DB129"/>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tx1"/>
        </a:solidFill>
      </a:spPr>
      <a:bodyPr>
        <a:normAutofit fontScale="92500" lnSpcReduction="10000"/>
      </a:bodyPr>
      <a:lstStyle>
        <a:def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kumimoji="0" sz="1500" b="0" i="0" u="none" strike="noStrike" kern="1200" cap="none" spc="0" normalizeH="0" baseline="0" noProof="0" dirty="0">
            <a:ln>
              <a:noFill/>
            </a:ln>
            <a:solidFill>
              <a:schemeClr val="bg1"/>
            </a:solidFill>
            <a:effectLst/>
            <a:uLnTx/>
            <a:uFillTx/>
            <a:latin typeface="Aaux ProRegular"/>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E4DE66D668BD4B83333574426C4FB7" ma:contentTypeVersion="5" ma:contentTypeDescription="Create a new document." ma:contentTypeScope="" ma:versionID="f7f0a0fcc004b4475b623a2c85b618e4">
  <xsd:schema xmlns:xsd="http://www.w3.org/2001/XMLSchema" xmlns:xs="http://www.w3.org/2001/XMLSchema" xmlns:p="http://schemas.microsoft.com/office/2006/metadata/properties" xmlns:ns2="36867089-0e66-4887-8f12-d9d978369158" xmlns:ns3="614922a1-9c9f-4d5a-9172-d8d9219f10f2" targetNamespace="http://schemas.microsoft.com/office/2006/metadata/properties" ma:root="true" ma:fieldsID="983c077afff961a872f3980b9757d997" ns2:_="" ns3:_="">
    <xsd:import namespace="36867089-0e66-4887-8f12-d9d978369158"/>
    <xsd:import namespace="614922a1-9c9f-4d5a-9172-d8d9219f10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867089-0e66-4887-8f12-d9d9783691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4922a1-9c9f-4d5a-9172-d8d9219f10f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6867089-0e66-4887-8f12-d9d978369158">
      <UserInfo>
        <DisplayName/>
        <AccountId xsi:nil="true"/>
        <AccountType/>
      </UserInfo>
    </SharedWithUsers>
  </documentManagement>
</p:properties>
</file>

<file path=customXml/itemProps1.xml><?xml version="1.0" encoding="utf-8"?>
<ds:datastoreItem xmlns:ds="http://schemas.openxmlformats.org/officeDocument/2006/customXml" ds:itemID="{91ED6410-6837-4A56-89BA-32A4945716BD}"/>
</file>

<file path=customXml/itemProps2.xml><?xml version="1.0" encoding="utf-8"?>
<ds:datastoreItem xmlns:ds="http://schemas.openxmlformats.org/officeDocument/2006/customXml" ds:itemID="{A95E75EA-7949-4D78-B55F-544A91648E01}"/>
</file>

<file path=customXml/itemProps3.xml><?xml version="1.0" encoding="utf-8"?>
<ds:datastoreItem xmlns:ds="http://schemas.openxmlformats.org/officeDocument/2006/customXml" ds:itemID="{1BA661E4-AD15-4D55-883A-FAF39A221CF9}"/>
</file>

<file path=docProps/app.xml><?xml version="1.0" encoding="utf-8"?>
<Properties xmlns="http://schemas.openxmlformats.org/officeDocument/2006/extended-properties" xmlns:vt="http://schemas.openxmlformats.org/officeDocument/2006/docPropsVTypes">
  <Template>TM03457444[[fn=Basis]]</Template>
  <TotalTime>47976</TotalTime>
  <Words>4224</Words>
  <Application>Microsoft Office PowerPoint</Application>
  <PresentationFormat>On-screen Show (4:3)</PresentationFormat>
  <Paragraphs>391</Paragraphs>
  <Slides>45</Slides>
  <Notes>35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7" baseType="lpstr">
      <vt:lpstr>Calibri</vt:lpstr>
      <vt:lpstr>MonarkBlack</vt:lpstr>
      <vt:lpstr>Aaux ProThin</vt:lpstr>
      <vt:lpstr>Aaux ProThin Italic</vt:lpstr>
      <vt:lpstr>Times New Roman</vt:lpstr>
      <vt:lpstr>Aaux ProBold</vt:lpstr>
      <vt:lpstr>Calibri Light</vt:lpstr>
      <vt:lpstr>MonarkBold</vt:lpstr>
      <vt:lpstr>Arial</vt:lpstr>
      <vt:lpstr>Aaux ProRegular</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ACTIVE INGREDIENTS PROJECT OVERVIEW</vt:lpstr>
      <vt:lpstr>ACTIVE INGREDIENTS PROJECT OVERVIEW</vt:lpstr>
      <vt:lpstr>ACTIVE INGREDIENTS PROJECT OVERVIEW</vt:lpstr>
      <vt:lpstr>ACTIVE INGREDIENTS PROJECT OVERVIEW</vt:lpstr>
      <vt:lpstr>ACTIVE INGREDIENTS PROJECT OVERVIEW</vt:lpstr>
      <vt:lpstr>ACTIVE INGREDIENTS PROJECT OVERVIEW</vt:lpstr>
      <vt:lpstr>ACTIVE INGREDIENTS PROJECT OVERVIEW</vt:lpstr>
      <vt:lpstr>ACTIVE INGREDIENTS PROJECT OVERVIEW</vt:lpstr>
      <vt:lpstr>ACTIVE INGREDIENTS PROJECT OVERVIEW</vt:lpstr>
      <vt:lpstr>ACTIVE INGREDIENTS PROJECT OVERVIEW</vt:lpstr>
      <vt:lpstr>PowerPoint Presentation</vt:lpstr>
      <vt:lpstr>PowerPoint Presentation</vt:lpstr>
      <vt:lpstr>PowerPoint Presentation</vt:lpstr>
      <vt:lpstr>PowerPoint Presentation</vt:lpstr>
      <vt:lpstr>SOCIAL &amp; EMOTIONAL LEARNING</vt:lpstr>
      <vt:lpstr>PowerPoint Presentation</vt:lpstr>
      <vt:lpstr>PowerPoint Presentation</vt:lpstr>
      <vt:lpstr>PowerPoint Presentation</vt:lpstr>
      <vt:lpstr>APPLIED &amp; EXPERIENTIAL LEARNING</vt:lpstr>
      <vt:lpstr>PowerPoint Presentation</vt:lpstr>
      <vt:lpstr>PowerPoint Presentation</vt:lpstr>
      <vt:lpstr>PERSONALIZED &amp; INDIVIDUALIZED LEARNING</vt:lpstr>
      <vt:lpstr>PowerPoint Presentation</vt:lpstr>
      <vt:lpstr>PowerPoint Presentation</vt:lpstr>
      <vt:lpstr>SCHOOL NAME ACADEMY  CHARTER SCHOOL</vt:lpstr>
      <vt:lpstr>PowerPoint Presentation</vt:lpstr>
      <vt:lpstr>PowerPoint Presentation</vt:lpstr>
      <vt:lpstr>PowerPoint Presentation</vt:lpstr>
      <vt:lpstr>REFERENCES</vt:lpstr>
      <vt:lpstr>SEL References</vt:lpstr>
      <vt:lpstr>SEL References (contd.)</vt:lpstr>
      <vt:lpstr>Applied Learning References</vt:lpstr>
      <vt:lpstr>Applied Learning References (contd.)</vt:lpstr>
      <vt:lpstr>IEP and Personalized Learning Plan References</vt:lpstr>
    </vt:vector>
  </TitlesOfParts>
  <Company>SUNY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Threatte, Vanessa</dc:creator>
  <cp:lastModifiedBy>Threatte, Vanessa</cp:lastModifiedBy>
  <cp:revision>109</cp:revision>
  <cp:lastPrinted>2020-01-14T20:58:22Z</cp:lastPrinted>
  <dcterms:created xsi:type="dcterms:W3CDTF">2019-08-21T14:52:13Z</dcterms:created>
  <dcterms:modified xsi:type="dcterms:W3CDTF">2020-02-04T13:12:35Z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451600</vt:r8>
  </property>
  <property fmtid="{D5CDD505-2E9C-101B-9397-08002B2CF9AE}" pid="3" name="ContentTypeId">
    <vt:lpwstr>0x010100C8E4DE66D668BD4B83333574426C4FB7</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